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9"/>
  </p:notesMasterIdLst>
  <p:sldIdLst>
    <p:sldId id="264" r:id="rId5"/>
    <p:sldId id="257" r:id="rId6"/>
    <p:sldId id="260" r:id="rId7"/>
    <p:sldId id="265"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5E"/>
    <a:srgbClr val="98A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855B1-314B-4D66-A12F-4F2CEA20014B}" v="42" dt="2020-05-05T20:06:41.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showGuides="1">
      <p:cViewPr varScale="1">
        <p:scale>
          <a:sx n="88" d="100"/>
          <a:sy n="88" d="100"/>
        </p:scale>
        <p:origin x="2742" y="10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ce GARBARSKI" userId="e6b7710e-70eb-4f75-86ab-1bb99480b5da" providerId="ADAL" clId="{1C7855B1-314B-4D66-A12F-4F2CEA20014B}"/>
    <pc:docChg chg="modSld">
      <pc:chgData name="Florence GARBARSKI" userId="e6b7710e-70eb-4f75-86ab-1bb99480b5da" providerId="ADAL" clId="{1C7855B1-314B-4D66-A12F-4F2CEA20014B}" dt="2020-05-06T09:45:28.988" v="5" actId="20577"/>
      <pc:docMkLst>
        <pc:docMk/>
      </pc:docMkLst>
      <pc:sldChg chg="modSp">
        <pc:chgData name="Florence GARBARSKI" userId="e6b7710e-70eb-4f75-86ab-1bb99480b5da" providerId="ADAL" clId="{1C7855B1-314B-4D66-A12F-4F2CEA20014B}" dt="2020-05-06T09:45:17.553" v="1" actId="20577"/>
        <pc:sldMkLst>
          <pc:docMk/>
          <pc:sldMk cId="3849182304" sldId="257"/>
        </pc:sldMkLst>
        <pc:graphicFrameChg chg="modGraphic">
          <ac:chgData name="Florence GARBARSKI" userId="e6b7710e-70eb-4f75-86ab-1bb99480b5da" providerId="ADAL" clId="{1C7855B1-314B-4D66-A12F-4F2CEA20014B}" dt="2020-05-06T09:45:17.553" v="1" actId="20577"/>
          <ac:graphicFrameMkLst>
            <pc:docMk/>
            <pc:sldMk cId="3849182304" sldId="257"/>
            <ac:graphicFrameMk id="6" creationId="{7F317740-9B3B-418A-B79F-F2143CC45D9B}"/>
          </ac:graphicFrameMkLst>
        </pc:graphicFrameChg>
      </pc:sldChg>
      <pc:sldChg chg="modSp">
        <pc:chgData name="Florence GARBARSKI" userId="e6b7710e-70eb-4f75-86ab-1bb99480b5da" providerId="ADAL" clId="{1C7855B1-314B-4D66-A12F-4F2CEA20014B}" dt="2020-05-06T09:45:28.988" v="5" actId="20577"/>
        <pc:sldMkLst>
          <pc:docMk/>
          <pc:sldMk cId="3537557078" sldId="265"/>
        </pc:sldMkLst>
        <pc:graphicFrameChg chg="modGraphic">
          <ac:chgData name="Florence GARBARSKI" userId="e6b7710e-70eb-4f75-86ab-1bb99480b5da" providerId="ADAL" clId="{1C7855B1-314B-4D66-A12F-4F2CEA20014B}" dt="2020-05-06T09:45:28.988" v="5" actId="20577"/>
          <ac:graphicFrameMkLst>
            <pc:docMk/>
            <pc:sldMk cId="3537557078" sldId="265"/>
            <ac:graphicFrameMk id="7" creationId="{8EE83D55-2643-4C9D-AE8F-3E78821B9FFD}"/>
          </ac:graphicFrameMkLst>
        </pc:graphicFrameChg>
      </pc:sldChg>
    </pc:docChg>
  </pc:docChgLst>
  <pc:docChgLst>
    <pc:chgData name="Florence GARBARSKI" userId="e6b7710e-70eb-4f75-86ab-1bb99480b5da" providerId="ADAL" clId="{C8DDFA32-94D8-4C0A-BCE7-A4AA74DAB193}"/>
    <pc:docChg chg="undo redo custSel modSld">
      <pc:chgData name="Florence GARBARSKI" userId="e6b7710e-70eb-4f75-86ab-1bb99480b5da" providerId="ADAL" clId="{C8DDFA32-94D8-4C0A-BCE7-A4AA74DAB193}" dt="2020-05-05T20:07:34.365" v="325" actId="1038"/>
      <pc:docMkLst>
        <pc:docMk/>
      </pc:docMkLst>
      <pc:sldChg chg="addSp delSp modSp">
        <pc:chgData name="Florence GARBARSKI" userId="e6b7710e-70eb-4f75-86ab-1bb99480b5da" providerId="ADAL" clId="{C8DDFA32-94D8-4C0A-BCE7-A4AA74DAB193}" dt="2020-05-05T20:05:04.774" v="294"/>
        <pc:sldMkLst>
          <pc:docMk/>
          <pc:sldMk cId="3849182304" sldId="257"/>
        </pc:sldMkLst>
        <pc:spChg chg="mod">
          <ac:chgData name="Florence GARBARSKI" userId="e6b7710e-70eb-4f75-86ab-1bb99480b5da" providerId="ADAL" clId="{C8DDFA32-94D8-4C0A-BCE7-A4AA74DAB193}" dt="2020-05-05T19:44:15.325" v="45" actId="20577"/>
          <ac:spMkLst>
            <pc:docMk/>
            <pc:sldMk cId="3849182304" sldId="257"/>
            <ac:spMk id="5" creationId="{A5D15D7B-7BF5-4BD3-A064-BF228971E4E1}"/>
          </ac:spMkLst>
        </pc:spChg>
        <pc:graphicFrameChg chg="add del">
          <ac:chgData name="Florence GARBARSKI" userId="e6b7710e-70eb-4f75-86ab-1bb99480b5da" providerId="ADAL" clId="{C8DDFA32-94D8-4C0A-BCE7-A4AA74DAB193}" dt="2020-05-05T20:05:04.774" v="294"/>
          <ac:graphicFrameMkLst>
            <pc:docMk/>
            <pc:sldMk cId="3849182304" sldId="257"/>
            <ac:graphicFrameMk id="9" creationId="{15BBC4E1-002B-42F2-8E46-4EE7BD90253F}"/>
          </ac:graphicFrameMkLst>
        </pc:graphicFrameChg>
      </pc:sldChg>
      <pc:sldChg chg="addSp delSp modSp">
        <pc:chgData name="Florence GARBARSKI" userId="e6b7710e-70eb-4f75-86ab-1bb99480b5da" providerId="ADAL" clId="{C8DDFA32-94D8-4C0A-BCE7-A4AA74DAB193}" dt="2020-05-05T20:05:09.580" v="296"/>
        <pc:sldMkLst>
          <pc:docMk/>
          <pc:sldMk cId="2239400301" sldId="260"/>
        </pc:sldMkLst>
        <pc:spChg chg="add del mod">
          <ac:chgData name="Florence GARBARSKI" userId="e6b7710e-70eb-4f75-86ab-1bb99480b5da" providerId="ADAL" clId="{C8DDFA32-94D8-4C0A-BCE7-A4AA74DAB193}" dt="2020-05-05T20:02:54.335" v="280"/>
          <ac:spMkLst>
            <pc:docMk/>
            <pc:sldMk cId="2239400301" sldId="260"/>
            <ac:spMk id="2" creationId="{A49495DE-2621-43CB-8E7C-49B6A9938687}"/>
          </ac:spMkLst>
        </pc:spChg>
        <pc:spChg chg="mod">
          <ac:chgData name="Florence GARBARSKI" userId="e6b7710e-70eb-4f75-86ab-1bb99480b5da" providerId="ADAL" clId="{C8DDFA32-94D8-4C0A-BCE7-A4AA74DAB193}" dt="2020-05-05T19:59:14.487" v="214" actId="207"/>
          <ac:spMkLst>
            <pc:docMk/>
            <pc:sldMk cId="2239400301" sldId="260"/>
            <ac:spMk id="5" creationId="{A5D15D7B-7BF5-4BD3-A064-BF228971E4E1}"/>
          </ac:spMkLst>
        </pc:spChg>
        <pc:spChg chg="add del mod">
          <ac:chgData name="Florence GARBARSKI" userId="e6b7710e-70eb-4f75-86ab-1bb99480b5da" providerId="ADAL" clId="{C8DDFA32-94D8-4C0A-BCE7-A4AA74DAB193}" dt="2020-05-05T20:02:54.335" v="280"/>
          <ac:spMkLst>
            <pc:docMk/>
            <pc:sldMk cId="2239400301" sldId="260"/>
            <ac:spMk id="7" creationId="{8DCA0459-73B7-414C-B700-251A8B82AF10}"/>
          </ac:spMkLst>
        </pc:spChg>
        <pc:graphicFrameChg chg="mod modGraphic">
          <ac:chgData name="Florence GARBARSKI" userId="e6b7710e-70eb-4f75-86ab-1bb99480b5da" providerId="ADAL" clId="{C8DDFA32-94D8-4C0A-BCE7-A4AA74DAB193}" dt="2020-05-05T20:02:37.263" v="275" actId="931"/>
          <ac:graphicFrameMkLst>
            <pc:docMk/>
            <pc:sldMk cId="2239400301" sldId="260"/>
            <ac:graphicFrameMk id="6" creationId="{7F317740-9B3B-418A-B79F-F2143CC45D9B}"/>
          </ac:graphicFrameMkLst>
        </pc:graphicFrameChg>
        <pc:graphicFrameChg chg="add del">
          <ac:chgData name="Florence GARBARSKI" userId="e6b7710e-70eb-4f75-86ab-1bb99480b5da" providerId="ADAL" clId="{C8DDFA32-94D8-4C0A-BCE7-A4AA74DAB193}" dt="2020-05-05T20:05:09.580" v="296"/>
          <ac:graphicFrameMkLst>
            <pc:docMk/>
            <pc:sldMk cId="2239400301" sldId="260"/>
            <ac:graphicFrameMk id="8" creationId="{B06BB45F-68D9-49A5-B40D-F789DC0BFF8A}"/>
          </ac:graphicFrameMkLst>
        </pc:graphicFrameChg>
      </pc:sldChg>
      <pc:sldChg chg="modSp">
        <pc:chgData name="Florence GARBARSKI" userId="e6b7710e-70eb-4f75-86ab-1bb99480b5da" providerId="ADAL" clId="{C8DDFA32-94D8-4C0A-BCE7-A4AA74DAB193}" dt="2020-05-05T19:44:02.131" v="25" actId="20577"/>
        <pc:sldMkLst>
          <pc:docMk/>
          <pc:sldMk cId="792748807" sldId="264"/>
        </pc:sldMkLst>
        <pc:spChg chg="mod">
          <ac:chgData name="Florence GARBARSKI" userId="e6b7710e-70eb-4f75-86ab-1bb99480b5da" providerId="ADAL" clId="{C8DDFA32-94D8-4C0A-BCE7-A4AA74DAB193}" dt="2020-05-05T19:44:02.131" v="25" actId="20577"/>
          <ac:spMkLst>
            <pc:docMk/>
            <pc:sldMk cId="792748807" sldId="264"/>
            <ac:spMk id="19" creationId="{A464F886-268E-42DB-A2BE-049C184753EF}"/>
          </ac:spMkLst>
        </pc:spChg>
      </pc:sldChg>
      <pc:sldChg chg="addSp delSp modSp">
        <pc:chgData name="Florence GARBARSKI" userId="e6b7710e-70eb-4f75-86ab-1bb99480b5da" providerId="ADAL" clId="{C8DDFA32-94D8-4C0A-BCE7-A4AA74DAB193}" dt="2020-05-05T20:07:34.365" v="325" actId="1038"/>
        <pc:sldMkLst>
          <pc:docMk/>
          <pc:sldMk cId="3537557078" sldId="265"/>
        </pc:sldMkLst>
        <pc:spChg chg="add">
          <ac:chgData name="Florence GARBARSKI" userId="e6b7710e-70eb-4f75-86ab-1bb99480b5da" providerId="ADAL" clId="{C8DDFA32-94D8-4C0A-BCE7-A4AA74DAB193}" dt="2020-05-05T20:00:44.649" v="225"/>
          <ac:spMkLst>
            <pc:docMk/>
            <pc:sldMk cId="3537557078" sldId="265"/>
            <ac:spMk id="6" creationId="{3AA2847D-D78D-401F-B84A-E6FE53D8B0A5}"/>
          </ac:spMkLst>
        </pc:spChg>
        <pc:spChg chg="add del mod">
          <ac:chgData name="Florence GARBARSKI" userId="e6b7710e-70eb-4f75-86ab-1bb99480b5da" providerId="ADAL" clId="{C8DDFA32-94D8-4C0A-BCE7-A4AA74DAB193}" dt="2020-05-05T20:03:14.769" v="285" actId="478"/>
          <ac:spMkLst>
            <pc:docMk/>
            <pc:sldMk cId="3537557078" sldId="265"/>
            <ac:spMk id="8" creationId="{131959C5-5A9B-48F9-BB58-191FB5F20A86}"/>
          </ac:spMkLst>
        </pc:spChg>
        <pc:spChg chg="add del mod">
          <ac:chgData name="Florence GARBARSKI" userId="e6b7710e-70eb-4f75-86ab-1bb99480b5da" providerId="ADAL" clId="{C8DDFA32-94D8-4C0A-BCE7-A4AA74DAB193}" dt="2020-05-05T20:03:13.569" v="284" actId="478"/>
          <ac:spMkLst>
            <pc:docMk/>
            <pc:sldMk cId="3537557078" sldId="265"/>
            <ac:spMk id="11" creationId="{FF617576-052B-46E4-B2E1-D46807CB862F}"/>
          </ac:spMkLst>
        </pc:spChg>
        <pc:graphicFrameChg chg="mod modGraphic">
          <ac:chgData name="Florence GARBARSKI" userId="e6b7710e-70eb-4f75-86ab-1bb99480b5da" providerId="ADAL" clId="{C8DDFA32-94D8-4C0A-BCE7-A4AA74DAB193}" dt="2020-05-05T20:06:55.485" v="312" actId="6549"/>
          <ac:graphicFrameMkLst>
            <pc:docMk/>
            <pc:sldMk cId="3537557078" sldId="265"/>
            <ac:graphicFrameMk id="4" creationId="{687C2707-E65A-49E8-86FA-EDD6BC9AA470}"/>
          </ac:graphicFrameMkLst>
        </pc:graphicFrameChg>
        <pc:graphicFrameChg chg="mod modGraphic">
          <ac:chgData name="Florence GARBARSKI" userId="e6b7710e-70eb-4f75-86ab-1bb99480b5da" providerId="ADAL" clId="{C8DDFA32-94D8-4C0A-BCE7-A4AA74DAB193}" dt="2020-05-05T20:07:25.778" v="318" actId="1076"/>
          <ac:graphicFrameMkLst>
            <pc:docMk/>
            <pc:sldMk cId="3537557078" sldId="265"/>
            <ac:graphicFrameMk id="7" creationId="{8EE83D55-2643-4C9D-AE8F-3E78821B9FFD}"/>
          </ac:graphicFrameMkLst>
        </pc:graphicFrameChg>
        <pc:graphicFrameChg chg="mod modGraphic">
          <ac:chgData name="Florence GARBARSKI" userId="e6b7710e-70eb-4f75-86ab-1bb99480b5da" providerId="ADAL" clId="{C8DDFA32-94D8-4C0A-BCE7-A4AA74DAB193}" dt="2020-05-05T20:07:34.365" v="325" actId="1038"/>
          <ac:graphicFrameMkLst>
            <pc:docMk/>
            <pc:sldMk cId="3537557078" sldId="265"/>
            <ac:graphicFrameMk id="10" creationId="{3F3690CB-8E3F-4BBA-82AA-DC3C93EF270F}"/>
          </ac:graphicFrameMkLst>
        </pc:graphicFrameChg>
        <pc:graphicFrameChg chg="add del">
          <ac:chgData name="Florence GARBARSKI" userId="e6b7710e-70eb-4f75-86ab-1bb99480b5da" providerId="ADAL" clId="{C8DDFA32-94D8-4C0A-BCE7-A4AA74DAB193}" dt="2020-05-05T20:04:36.539" v="292"/>
          <ac:graphicFrameMkLst>
            <pc:docMk/>
            <pc:sldMk cId="3537557078" sldId="265"/>
            <ac:graphicFrameMk id="12" creationId="{D4FAC6DD-4D77-4D80-8A76-91742EF17D40}"/>
          </ac:graphicFrameMkLst>
        </pc:graphicFrameChg>
        <pc:graphicFrameChg chg="add del mod modGraphic">
          <ac:chgData name="Florence GARBARSKI" userId="e6b7710e-70eb-4f75-86ab-1bb99480b5da" providerId="ADAL" clId="{C8DDFA32-94D8-4C0A-BCE7-A4AA74DAB193}" dt="2020-05-05T20:05:48.234" v="306" actId="478"/>
          <ac:graphicFrameMkLst>
            <pc:docMk/>
            <pc:sldMk cId="3537557078" sldId="265"/>
            <ac:graphicFrameMk id="13" creationId="{6EC89D5D-FDA2-4FAD-AE20-D8417174E86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2F579-11D8-4DB8-BD45-5FFDAC3842E0}" type="datetimeFigureOut">
              <a:rPr lang="fr-FR" smtClean="0"/>
              <a:t>06/05/2020</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48E1C-1E20-4BEF-8CAC-24A9C25E0FF4}" type="slidenum">
              <a:rPr lang="fr-FR" smtClean="0"/>
              <a:t>‹N°›</a:t>
            </a:fld>
            <a:endParaRPr lang="fr-FR"/>
          </a:p>
        </p:txBody>
      </p:sp>
    </p:spTree>
    <p:extLst>
      <p:ext uri="{BB962C8B-B14F-4D97-AF65-F5344CB8AC3E}">
        <p14:creationId xmlns:p14="http://schemas.microsoft.com/office/powerpoint/2010/main" val="345355524"/>
      </p:ext>
    </p:extLst>
  </p:cSld>
  <p:clrMap bg1="lt1" tx1="dk1" bg2="lt2" tx2="dk2" accent1="accent1" accent2="accent2" accent3="accent3" accent4="accent4" accent5="accent5" accent6="accent6" hlink="hlink" folHlink="folHlink"/>
  <p:notesStyle>
    <a:lvl1pPr marL="0" algn="l" defTabSz="538764" rtl="0" eaLnBrk="1" latinLnBrk="0" hangingPunct="1">
      <a:defRPr sz="707" kern="1200">
        <a:solidFill>
          <a:schemeClr val="tx1"/>
        </a:solidFill>
        <a:latin typeface="+mn-lt"/>
        <a:ea typeface="+mn-ea"/>
        <a:cs typeface="+mn-cs"/>
      </a:defRPr>
    </a:lvl1pPr>
    <a:lvl2pPr marL="269382" algn="l" defTabSz="538764" rtl="0" eaLnBrk="1" latinLnBrk="0" hangingPunct="1">
      <a:defRPr sz="707" kern="1200">
        <a:solidFill>
          <a:schemeClr val="tx1"/>
        </a:solidFill>
        <a:latin typeface="+mn-lt"/>
        <a:ea typeface="+mn-ea"/>
        <a:cs typeface="+mn-cs"/>
      </a:defRPr>
    </a:lvl2pPr>
    <a:lvl3pPr marL="538764" algn="l" defTabSz="538764" rtl="0" eaLnBrk="1" latinLnBrk="0" hangingPunct="1">
      <a:defRPr sz="707" kern="1200">
        <a:solidFill>
          <a:schemeClr val="tx1"/>
        </a:solidFill>
        <a:latin typeface="+mn-lt"/>
        <a:ea typeface="+mn-ea"/>
        <a:cs typeface="+mn-cs"/>
      </a:defRPr>
    </a:lvl3pPr>
    <a:lvl4pPr marL="808147" algn="l" defTabSz="538764" rtl="0" eaLnBrk="1" latinLnBrk="0" hangingPunct="1">
      <a:defRPr sz="707" kern="1200">
        <a:solidFill>
          <a:schemeClr val="tx1"/>
        </a:solidFill>
        <a:latin typeface="+mn-lt"/>
        <a:ea typeface="+mn-ea"/>
        <a:cs typeface="+mn-cs"/>
      </a:defRPr>
    </a:lvl4pPr>
    <a:lvl5pPr marL="1077529" algn="l" defTabSz="538764" rtl="0" eaLnBrk="1" latinLnBrk="0" hangingPunct="1">
      <a:defRPr sz="707" kern="1200">
        <a:solidFill>
          <a:schemeClr val="tx1"/>
        </a:solidFill>
        <a:latin typeface="+mn-lt"/>
        <a:ea typeface="+mn-ea"/>
        <a:cs typeface="+mn-cs"/>
      </a:defRPr>
    </a:lvl5pPr>
    <a:lvl6pPr marL="1346911" algn="l" defTabSz="538764" rtl="0" eaLnBrk="1" latinLnBrk="0" hangingPunct="1">
      <a:defRPr sz="707" kern="1200">
        <a:solidFill>
          <a:schemeClr val="tx1"/>
        </a:solidFill>
        <a:latin typeface="+mn-lt"/>
        <a:ea typeface="+mn-ea"/>
        <a:cs typeface="+mn-cs"/>
      </a:defRPr>
    </a:lvl6pPr>
    <a:lvl7pPr marL="1616293" algn="l" defTabSz="538764" rtl="0" eaLnBrk="1" latinLnBrk="0" hangingPunct="1">
      <a:defRPr sz="707" kern="1200">
        <a:solidFill>
          <a:schemeClr val="tx1"/>
        </a:solidFill>
        <a:latin typeface="+mn-lt"/>
        <a:ea typeface="+mn-ea"/>
        <a:cs typeface="+mn-cs"/>
      </a:defRPr>
    </a:lvl7pPr>
    <a:lvl8pPr marL="1885676" algn="l" defTabSz="538764" rtl="0" eaLnBrk="1" latinLnBrk="0" hangingPunct="1">
      <a:defRPr sz="707" kern="1200">
        <a:solidFill>
          <a:schemeClr val="tx1"/>
        </a:solidFill>
        <a:latin typeface="+mn-lt"/>
        <a:ea typeface="+mn-ea"/>
        <a:cs typeface="+mn-cs"/>
      </a:defRPr>
    </a:lvl8pPr>
    <a:lvl9pPr marL="2155058" algn="l" defTabSz="538764" rtl="0" eaLnBrk="1" latinLnBrk="0" hangingPunct="1">
      <a:defRPr sz="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0613" y="1143000"/>
            <a:ext cx="2136775"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0523CE-AFC4-40D6-BF4D-13DFF671C741}" type="slidenum">
              <a:rPr lang="fr-FR" smtClean="0"/>
              <a:t>1</a:t>
            </a:fld>
            <a:endParaRPr lang="fr-FR"/>
          </a:p>
        </p:txBody>
      </p:sp>
    </p:spTree>
    <p:extLst>
      <p:ext uri="{BB962C8B-B14F-4D97-AF65-F5344CB8AC3E}">
        <p14:creationId xmlns:p14="http://schemas.microsoft.com/office/powerpoint/2010/main" val="116439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0613" y="1143000"/>
            <a:ext cx="2136775"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0523CE-AFC4-40D6-BF4D-13DFF671C741}" type="slidenum">
              <a:rPr lang="fr-FR" smtClean="0"/>
              <a:t>2</a:t>
            </a:fld>
            <a:endParaRPr lang="fr-FR"/>
          </a:p>
        </p:txBody>
      </p:sp>
    </p:spTree>
    <p:extLst>
      <p:ext uri="{BB962C8B-B14F-4D97-AF65-F5344CB8AC3E}">
        <p14:creationId xmlns:p14="http://schemas.microsoft.com/office/powerpoint/2010/main" val="99405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0613" y="1143000"/>
            <a:ext cx="2136775"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0523CE-AFC4-40D6-BF4D-13DFF671C741}" type="slidenum">
              <a:rPr lang="fr-FR" smtClean="0"/>
              <a:t>3</a:t>
            </a:fld>
            <a:endParaRPr lang="fr-FR"/>
          </a:p>
        </p:txBody>
      </p:sp>
    </p:spTree>
    <p:extLst>
      <p:ext uri="{BB962C8B-B14F-4D97-AF65-F5344CB8AC3E}">
        <p14:creationId xmlns:p14="http://schemas.microsoft.com/office/powerpoint/2010/main" val="187787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0613" y="1143000"/>
            <a:ext cx="2136775"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D0523CE-AFC4-40D6-BF4D-13DFF671C741}" type="slidenum">
              <a:rPr lang="fr-FR" smtClean="0"/>
              <a:t>4</a:t>
            </a:fld>
            <a:endParaRPr lang="fr-FR"/>
          </a:p>
        </p:txBody>
      </p:sp>
    </p:spTree>
    <p:extLst>
      <p:ext uri="{BB962C8B-B14F-4D97-AF65-F5344CB8AC3E}">
        <p14:creationId xmlns:p14="http://schemas.microsoft.com/office/powerpoint/2010/main" val="73607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336303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360742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287289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descr="Une image contenant signe&#10;&#10;Description générée automatiquement">
            <a:extLst>
              <a:ext uri="{FF2B5EF4-FFF2-40B4-BE49-F238E27FC236}">
                <a16:creationId xmlns:a16="http://schemas.microsoft.com/office/drawing/2014/main" id="{F701C3A5-6EC0-458A-8503-221F60CD8D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818" b="5696"/>
          <a:stretch/>
        </p:blipFill>
        <p:spPr>
          <a:xfrm>
            <a:off x="0" y="9087443"/>
            <a:ext cx="6858000" cy="762000"/>
          </a:xfrm>
          <a:prstGeom prst="rect">
            <a:avLst/>
          </a:prstGeom>
        </p:spPr>
      </p:pic>
      <p:sp>
        <p:nvSpPr>
          <p:cNvPr id="4" name="Date Placeholder 3"/>
          <p:cNvSpPr>
            <a:spLocks noGrp="1"/>
          </p:cNvSpPr>
          <p:nvPr>
            <p:ph type="dt" sz="half" idx="10"/>
          </p:nvPr>
        </p:nvSpPr>
        <p:spPr/>
        <p:txBody>
          <a:bodyPr/>
          <a:lstStyle/>
          <a:p>
            <a:fld id="{1B2BE7B8-E355-4AA8-8320-C93A92973DC7}"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17F59D1-A198-4A03-A68F-F107E911F2E4}" type="slidenum">
              <a:rPr lang="fr-FR" smtClean="0"/>
              <a:t>‹N°›</a:t>
            </a:fld>
            <a:endParaRPr lang="fr-FR"/>
          </a:p>
        </p:txBody>
      </p:sp>
      <p:pic>
        <p:nvPicPr>
          <p:cNvPr id="7" name="Image 6" descr="Une image contenant tissu, gens, blanc&#10;&#10;Description générée automatiquement">
            <a:extLst>
              <a:ext uri="{FF2B5EF4-FFF2-40B4-BE49-F238E27FC236}">
                <a16:creationId xmlns:a16="http://schemas.microsoft.com/office/drawing/2014/main" id="{031460DF-9FB0-4DF4-9939-A9116BFCA7BA}"/>
              </a:ext>
            </a:extLst>
          </p:cNvPr>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rot="16200000">
            <a:off x="793582" y="3047921"/>
            <a:ext cx="5268755" cy="6855918"/>
          </a:xfrm>
          <a:prstGeom prst="rect">
            <a:avLst/>
          </a:prstGeom>
        </p:spPr>
      </p:pic>
      <p:pic>
        <p:nvPicPr>
          <p:cNvPr id="9" name="Image 8" descr="Une image contenant dessin, assiette&#10;&#10;Description générée automatiquement">
            <a:extLst>
              <a:ext uri="{FF2B5EF4-FFF2-40B4-BE49-F238E27FC236}">
                <a16:creationId xmlns:a16="http://schemas.microsoft.com/office/drawing/2014/main" id="{2D74ACCA-8FD4-4593-B1FA-D1205532FB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2507" y="269189"/>
            <a:ext cx="796365" cy="386478"/>
          </a:xfrm>
          <a:prstGeom prst="rect">
            <a:avLst/>
          </a:prstGeom>
        </p:spPr>
      </p:pic>
    </p:spTree>
    <p:extLst>
      <p:ext uri="{BB962C8B-B14F-4D97-AF65-F5344CB8AC3E}">
        <p14:creationId xmlns:p14="http://schemas.microsoft.com/office/powerpoint/2010/main" val="191740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10" name="Image 9" descr="Une image contenant signe&#10;&#10;Description générée automatiquement">
            <a:extLst>
              <a:ext uri="{FF2B5EF4-FFF2-40B4-BE49-F238E27FC236}">
                <a16:creationId xmlns:a16="http://schemas.microsoft.com/office/drawing/2014/main" id="{F701C3A5-6EC0-458A-8503-221F60CD8D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818" b="5696"/>
          <a:stretch/>
        </p:blipFill>
        <p:spPr>
          <a:xfrm>
            <a:off x="0" y="9087443"/>
            <a:ext cx="6858000" cy="762000"/>
          </a:xfrm>
          <a:prstGeom prst="rect">
            <a:avLst/>
          </a:prstGeom>
        </p:spPr>
      </p:pic>
      <p:sp>
        <p:nvSpPr>
          <p:cNvPr id="4" name="Date Placeholder 3"/>
          <p:cNvSpPr>
            <a:spLocks noGrp="1"/>
          </p:cNvSpPr>
          <p:nvPr>
            <p:ph type="dt" sz="half" idx="10"/>
          </p:nvPr>
        </p:nvSpPr>
        <p:spPr/>
        <p:txBody>
          <a:bodyPr/>
          <a:lstStyle/>
          <a:p>
            <a:fld id="{1B2BE7B8-E355-4AA8-8320-C93A92973DC7}"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17F59D1-A198-4A03-A68F-F107E911F2E4}" type="slidenum">
              <a:rPr lang="fr-FR" smtClean="0"/>
              <a:t>‹N°›</a:t>
            </a:fld>
            <a:endParaRPr lang="fr-FR"/>
          </a:p>
        </p:txBody>
      </p:sp>
      <p:pic>
        <p:nvPicPr>
          <p:cNvPr id="7" name="Image 6" descr="Une image contenant tissu, gens, blanc&#10;&#10;Description générée automatiquement">
            <a:extLst>
              <a:ext uri="{FF2B5EF4-FFF2-40B4-BE49-F238E27FC236}">
                <a16:creationId xmlns:a16="http://schemas.microsoft.com/office/drawing/2014/main" id="{031460DF-9FB0-4DF4-9939-A9116BFCA7BA}"/>
              </a:ext>
            </a:extLst>
          </p:cNvPr>
          <p:cNvPicPr>
            <a:picLocks noChangeAspect="1"/>
          </p:cNvPicPr>
          <p:nvPr userDrawn="1"/>
        </p:nvPicPr>
        <p:blipFill>
          <a:blip r:embed="rId3">
            <a:alphaModFix amt="40000"/>
            <a:extLst>
              <a:ext uri="{28A0092B-C50C-407E-A947-70E740481C1C}">
                <a14:useLocalDpi xmlns:a14="http://schemas.microsoft.com/office/drawing/2010/main" val="0"/>
              </a:ext>
            </a:extLst>
          </a:blip>
          <a:stretch>
            <a:fillRect/>
          </a:stretch>
        </p:blipFill>
        <p:spPr>
          <a:xfrm rot="16200000">
            <a:off x="793582" y="3047921"/>
            <a:ext cx="5268755" cy="6855918"/>
          </a:xfrm>
          <a:prstGeom prst="rect">
            <a:avLst/>
          </a:prstGeom>
        </p:spPr>
      </p:pic>
    </p:spTree>
    <p:extLst>
      <p:ext uri="{BB962C8B-B14F-4D97-AF65-F5344CB8AC3E}">
        <p14:creationId xmlns:p14="http://schemas.microsoft.com/office/powerpoint/2010/main" val="2506814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de section">
    <p:spTree>
      <p:nvGrpSpPr>
        <p:cNvPr id="1" name=""/>
        <p:cNvGrpSpPr/>
        <p:nvPr/>
      </p:nvGrpSpPr>
      <p:grpSpPr>
        <a:xfrm>
          <a:off x="0" y="0"/>
          <a:ext cx="0" cy="0"/>
          <a:chOff x="0" y="0"/>
          <a:chExt cx="0" cy="0"/>
        </a:xfrm>
      </p:grpSpPr>
      <p:pic>
        <p:nvPicPr>
          <p:cNvPr id="8" name="Image 7" descr="Une image contenant tissu, gens, blanc&#10;&#10;Description générée automatiquement">
            <a:extLst>
              <a:ext uri="{FF2B5EF4-FFF2-40B4-BE49-F238E27FC236}">
                <a16:creationId xmlns:a16="http://schemas.microsoft.com/office/drawing/2014/main" id="{ACAD4C0F-5210-42EC-A897-82327A0C543A}"/>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16200000">
            <a:off x="793582" y="2499913"/>
            <a:ext cx="5268755" cy="6855918"/>
          </a:xfrm>
          <a:prstGeom prst="rect">
            <a:avLst/>
          </a:prstGeom>
        </p:spPr>
      </p:pic>
      <p:pic>
        <p:nvPicPr>
          <p:cNvPr id="9" name="Image 8" descr="Une image contenant dessin, assiette&#10;&#10;Description générée automatiquement">
            <a:extLst>
              <a:ext uri="{FF2B5EF4-FFF2-40B4-BE49-F238E27FC236}">
                <a16:creationId xmlns:a16="http://schemas.microsoft.com/office/drawing/2014/main" id="{DC11945E-CEA1-4563-9247-CC5D9C1195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1715" y="264122"/>
            <a:ext cx="779802" cy="369972"/>
          </a:xfrm>
          <a:prstGeom prst="rect">
            <a:avLst/>
          </a:prstGeom>
        </p:spPr>
      </p:pic>
    </p:spTree>
    <p:extLst>
      <p:ext uri="{BB962C8B-B14F-4D97-AF65-F5344CB8AC3E}">
        <p14:creationId xmlns:p14="http://schemas.microsoft.com/office/powerpoint/2010/main" val="16500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251380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10DD54-EE7D-4641-89E7-F2DBF8AF5B53}" type="datetimeFigureOut">
              <a:rPr lang="fr-FR" smtClean="0"/>
              <a:t>06/05/2020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43640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310DD54-EE7D-4641-89E7-F2DBF8AF5B53}" type="datetimeFigureOut">
              <a:rPr lang="fr-FR" smtClean="0"/>
              <a:t>06/05/2020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229508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10DD54-EE7D-4641-89E7-F2DBF8AF5B53}" type="datetimeFigureOut">
              <a:rPr lang="fr-FR" smtClean="0"/>
              <a:t>06/05/2020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337343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10DD54-EE7D-4641-89E7-F2DBF8AF5B53}" type="datetimeFigureOut">
              <a:rPr lang="fr-FR" smtClean="0"/>
              <a:t>06/05/2020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397464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0DD54-EE7D-4641-89E7-F2DBF8AF5B53}" type="datetimeFigureOut">
              <a:rPr lang="fr-FR" smtClean="0"/>
              <a:t>06/05/2020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895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10DD54-EE7D-4641-89E7-F2DBF8AF5B53}" type="datetimeFigureOut">
              <a:rPr lang="fr-FR" smtClean="0"/>
              <a:t>06/05/2020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1286433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10DD54-EE7D-4641-89E7-F2DBF8AF5B53}" type="datetimeFigureOut">
              <a:rPr lang="fr-FR" smtClean="0"/>
              <a:t>06/05/2020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795B09-BFF2-44BB-BF28-35F15D79E205}" type="slidenum">
              <a:rPr lang="fr-FR" smtClean="0"/>
              <a:t>‹N°›</a:t>
            </a:fld>
            <a:endParaRPr lang="fr-FR"/>
          </a:p>
        </p:txBody>
      </p:sp>
    </p:spTree>
    <p:extLst>
      <p:ext uri="{BB962C8B-B14F-4D97-AF65-F5344CB8AC3E}">
        <p14:creationId xmlns:p14="http://schemas.microsoft.com/office/powerpoint/2010/main" val="26571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310DD54-EE7D-4641-89E7-F2DBF8AF5B53}" type="datetimeFigureOut">
              <a:rPr lang="fr-FR" smtClean="0"/>
              <a:t>06/05/2020</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2795B09-BFF2-44BB-BF28-35F15D79E205}" type="slidenum">
              <a:rPr lang="fr-FR" smtClean="0"/>
              <a:t>‹N°›</a:t>
            </a:fld>
            <a:endParaRPr lang="fr-FR"/>
          </a:p>
        </p:txBody>
      </p:sp>
    </p:spTree>
    <p:extLst>
      <p:ext uri="{BB962C8B-B14F-4D97-AF65-F5344CB8AC3E}">
        <p14:creationId xmlns:p14="http://schemas.microsoft.com/office/powerpoint/2010/main" val="13282965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4" r:id="rId13"/>
    <p:sldLayoutId id="214748372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dessin, assiette&#10;&#10;Description générée automatiquement">
            <a:extLst>
              <a:ext uri="{FF2B5EF4-FFF2-40B4-BE49-F238E27FC236}">
                <a16:creationId xmlns:a16="http://schemas.microsoft.com/office/drawing/2014/main" id="{59D2099D-35D0-4BB1-B43A-615AFC95E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408" y="1127916"/>
            <a:ext cx="1302725" cy="583584"/>
          </a:xfrm>
          <a:prstGeom prst="rect">
            <a:avLst/>
          </a:prstGeom>
        </p:spPr>
      </p:pic>
      <p:pic>
        <p:nvPicPr>
          <p:cNvPr id="8" name="Image 7" descr="Une image contenant signe&#10;&#10;Description générée automatiquement">
            <a:extLst>
              <a:ext uri="{FF2B5EF4-FFF2-40B4-BE49-F238E27FC236}">
                <a16:creationId xmlns:a16="http://schemas.microsoft.com/office/drawing/2014/main" id="{15F7ED99-5DE7-4DB1-8174-172F7D916595}"/>
              </a:ext>
            </a:extLst>
          </p:cNvPr>
          <p:cNvPicPr>
            <a:picLocks noChangeAspect="1"/>
          </p:cNvPicPr>
          <p:nvPr/>
        </p:nvPicPr>
        <p:blipFill rotWithShape="1">
          <a:blip r:embed="rId4">
            <a:extLst>
              <a:ext uri="{28A0092B-C50C-407E-A947-70E740481C1C}">
                <a14:useLocalDpi xmlns:a14="http://schemas.microsoft.com/office/drawing/2010/main" val="0"/>
              </a:ext>
            </a:extLst>
          </a:blip>
          <a:srcRect t="57818" b="5696"/>
          <a:stretch/>
        </p:blipFill>
        <p:spPr>
          <a:xfrm>
            <a:off x="1" y="8385820"/>
            <a:ext cx="6858000" cy="703385"/>
          </a:xfrm>
          <a:prstGeom prst="rect">
            <a:avLst/>
          </a:prstGeom>
        </p:spPr>
      </p:pic>
      <p:pic>
        <p:nvPicPr>
          <p:cNvPr id="7" name="Image 6" descr="Une image contenant tissu, gens, blanc&#10;&#10;Description générée automatiquement">
            <a:extLst>
              <a:ext uri="{FF2B5EF4-FFF2-40B4-BE49-F238E27FC236}">
                <a16:creationId xmlns:a16="http://schemas.microsoft.com/office/drawing/2014/main" id="{E6218849-36AD-4FE7-A3CD-AE38E130D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98605" y="2502240"/>
            <a:ext cx="4875083" cy="6872294"/>
          </a:xfrm>
          <a:prstGeom prst="rect">
            <a:avLst/>
          </a:prstGeom>
        </p:spPr>
      </p:pic>
      <p:sp>
        <p:nvSpPr>
          <p:cNvPr id="19" name="ZoneTexte 18">
            <a:extLst>
              <a:ext uri="{FF2B5EF4-FFF2-40B4-BE49-F238E27FC236}">
                <a16:creationId xmlns:a16="http://schemas.microsoft.com/office/drawing/2014/main" id="{A464F886-268E-42DB-A2BE-049C184753EF}"/>
              </a:ext>
            </a:extLst>
          </p:cNvPr>
          <p:cNvSpPr txBox="1"/>
          <p:nvPr/>
        </p:nvSpPr>
        <p:spPr>
          <a:xfrm>
            <a:off x="52252" y="2838081"/>
            <a:ext cx="6749652" cy="3646383"/>
          </a:xfrm>
          <a:prstGeom prst="rect">
            <a:avLst/>
          </a:prstGeom>
          <a:noFill/>
        </p:spPr>
        <p:txBody>
          <a:bodyPr wrap="square" rtlCol="0">
            <a:spAutoFit/>
          </a:bodyPr>
          <a:lstStyle/>
          <a:p>
            <a:pPr algn="ctr"/>
            <a:r>
              <a:rPr lang="fr-FR" sz="2800" b="1" dirty="0">
                <a:solidFill>
                  <a:srgbClr val="E40714"/>
                </a:solidFill>
              </a:rPr>
              <a:t>Exemple de</a:t>
            </a:r>
          </a:p>
          <a:p>
            <a:pPr algn="ctr"/>
            <a:r>
              <a:rPr lang="fr-FR" sz="3543" b="1" dirty="0">
                <a:solidFill>
                  <a:srgbClr val="04335E"/>
                </a:solidFill>
              </a:rPr>
              <a:t>FICHE MÉTIER COVID-19</a:t>
            </a:r>
          </a:p>
          <a:p>
            <a:pPr algn="ctr"/>
            <a:r>
              <a:rPr lang="fr-FR" sz="2800" b="1" dirty="0">
                <a:solidFill>
                  <a:srgbClr val="E40714"/>
                </a:solidFill>
              </a:rPr>
              <a:t>Personnel de terrain</a:t>
            </a:r>
          </a:p>
          <a:p>
            <a:pPr algn="ctr"/>
            <a:endParaRPr lang="fr-FR" sz="738" b="1" dirty="0"/>
          </a:p>
          <a:p>
            <a:pPr algn="ctr"/>
            <a:endParaRPr lang="fr-FR" sz="812" b="1" dirty="0"/>
          </a:p>
          <a:p>
            <a:pPr algn="ctr"/>
            <a:r>
              <a:rPr lang="fr-FR" sz="1772" b="1" dirty="0"/>
              <a:t>Quelles précautions prendre lors de la reprise du travail </a:t>
            </a:r>
            <a:endParaRPr lang="fr-FR" sz="1772" dirty="0"/>
          </a:p>
          <a:p>
            <a:pPr algn="ctr"/>
            <a:r>
              <a:rPr lang="fr-FR" sz="1772" b="1" dirty="0"/>
              <a:t>pour lutter contre la propagation du Covid-19 ?</a:t>
            </a:r>
            <a:endParaRPr lang="fr-FR" sz="1772" dirty="0"/>
          </a:p>
          <a:p>
            <a:pPr algn="ctr"/>
            <a:endParaRPr lang="fr-FR" sz="2362" dirty="0"/>
          </a:p>
          <a:p>
            <a:pPr algn="ctr"/>
            <a:endParaRPr lang="fr-FR" sz="3248" b="1" dirty="0">
              <a:solidFill>
                <a:srgbClr val="04335E"/>
              </a:solidFill>
            </a:endParaRPr>
          </a:p>
          <a:p>
            <a:pPr algn="ctr"/>
            <a:endParaRPr lang="fr-FR" sz="3248" b="1" dirty="0">
              <a:solidFill>
                <a:srgbClr val="04335E"/>
              </a:solidFill>
            </a:endParaRPr>
          </a:p>
        </p:txBody>
      </p:sp>
      <p:pic>
        <p:nvPicPr>
          <p:cNvPr id="9" name="Image 8">
            <a:extLst>
              <a:ext uri="{FF2B5EF4-FFF2-40B4-BE49-F238E27FC236}">
                <a16:creationId xmlns:a16="http://schemas.microsoft.com/office/drawing/2014/main" id="{1E9BE96D-471A-4FB3-A570-59761C2460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196371"/>
            <a:ext cx="6749653" cy="544513"/>
          </a:xfrm>
          <a:prstGeom prst="rect">
            <a:avLst/>
          </a:prstGeom>
        </p:spPr>
      </p:pic>
      <p:sp>
        <p:nvSpPr>
          <p:cNvPr id="29" name="ZoneTexte 28">
            <a:extLst>
              <a:ext uri="{FF2B5EF4-FFF2-40B4-BE49-F238E27FC236}">
                <a16:creationId xmlns:a16="http://schemas.microsoft.com/office/drawing/2014/main" id="{5E8F67EA-5631-4F93-8874-EFEED72DA004}"/>
              </a:ext>
            </a:extLst>
          </p:cNvPr>
          <p:cNvSpPr txBox="1"/>
          <p:nvPr/>
        </p:nvSpPr>
        <p:spPr>
          <a:xfrm>
            <a:off x="5676984" y="9577347"/>
            <a:ext cx="1355799" cy="227185"/>
          </a:xfrm>
          <a:prstGeom prst="rect">
            <a:avLst/>
          </a:prstGeom>
          <a:noFill/>
        </p:spPr>
        <p:txBody>
          <a:bodyPr wrap="square" rtlCol="0">
            <a:spAutoFit/>
          </a:bodyPr>
          <a:lstStyle/>
          <a:p>
            <a:pPr algn="ctr"/>
            <a:r>
              <a:rPr lang="fr-FR" sz="886" dirty="0">
                <a:solidFill>
                  <a:srgbClr val="04335E"/>
                </a:solidFill>
              </a:rPr>
              <a:t>mai 2020</a:t>
            </a:r>
          </a:p>
        </p:txBody>
      </p:sp>
    </p:spTree>
    <p:extLst>
      <p:ext uri="{BB962C8B-B14F-4D97-AF65-F5344CB8AC3E}">
        <p14:creationId xmlns:p14="http://schemas.microsoft.com/office/powerpoint/2010/main" val="79274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D15D7B-7BF5-4BD3-A064-BF228971E4E1}"/>
              </a:ext>
            </a:extLst>
          </p:cNvPr>
          <p:cNvSpPr/>
          <p:nvPr/>
        </p:nvSpPr>
        <p:spPr>
          <a:xfrm>
            <a:off x="0" y="1165543"/>
            <a:ext cx="6858000" cy="1321965"/>
          </a:xfrm>
          <a:prstGeom prst="rect">
            <a:avLst/>
          </a:prstGeom>
        </p:spPr>
        <p:txBody>
          <a:bodyPr wrap="square">
            <a:spAutoFit/>
          </a:bodyPr>
          <a:lstStyle/>
          <a:p>
            <a:pPr algn="ctr">
              <a:lnSpc>
                <a:spcPct val="107000"/>
              </a:lnSpc>
              <a:spcAft>
                <a:spcPts val="600"/>
              </a:spcAf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Exemple Fiche métier</a:t>
            </a:r>
          </a:p>
          <a:p>
            <a:pPr algn="ctr">
              <a:lnSpc>
                <a:spcPct val="107000"/>
              </a:lnSpc>
              <a:spcAft>
                <a:spcPts val="600"/>
              </a:spcAft>
            </a:pPr>
            <a:r>
              <a:rPr lang="fr-FR"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Personnel de terrain</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fr-FR" sz="1500"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Quelles précautions prendre lors de la reprise du travail </a:t>
            </a:r>
            <a:endParaRPr lang="fr-FR" sz="1500" dirty="0">
              <a:solidFill>
                <a:srgbClr val="E40714"/>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fr-FR" sz="1500"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pour lutter contre la propagation du Covid-19 ?</a:t>
            </a:r>
            <a:endParaRPr lang="fr-FR" sz="1500" dirty="0">
              <a:solidFill>
                <a:srgbClr val="E40714"/>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6">
            <a:extLst>
              <a:ext uri="{FF2B5EF4-FFF2-40B4-BE49-F238E27FC236}">
                <a16:creationId xmlns:a16="http://schemas.microsoft.com/office/drawing/2014/main" id="{7F317740-9B3B-418A-B79F-F2143CC45D9B}"/>
              </a:ext>
            </a:extLst>
          </p:cNvPr>
          <p:cNvGraphicFramePr>
            <a:graphicFrameLocks noGrp="1"/>
          </p:cNvGraphicFramePr>
          <p:nvPr>
            <p:extLst>
              <p:ext uri="{D42A27DB-BD31-4B8C-83A1-F6EECF244321}">
                <p14:modId xmlns:p14="http://schemas.microsoft.com/office/powerpoint/2010/main" val="1006615793"/>
              </p:ext>
            </p:extLst>
          </p:nvPr>
        </p:nvGraphicFramePr>
        <p:xfrm>
          <a:off x="420576" y="2931380"/>
          <a:ext cx="6052930" cy="2021620"/>
        </p:xfrm>
        <a:graphic>
          <a:graphicData uri="http://schemas.openxmlformats.org/drawingml/2006/table">
            <a:tbl>
              <a:tblPr firstRow="1" bandRow="1">
                <a:tableStyleId>{5C22544A-7EE6-4342-B048-85BDC9FD1C3A}</a:tableStyleId>
              </a:tblPr>
              <a:tblGrid>
                <a:gridCol w="1177507">
                  <a:extLst>
                    <a:ext uri="{9D8B030D-6E8A-4147-A177-3AD203B41FA5}">
                      <a16:colId xmlns:a16="http://schemas.microsoft.com/office/drawing/2014/main" val="686342177"/>
                    </a:ext>
                  </a:extLst>
                </a:gridCol>
                <a:gridCol w="4875423">
                  <a:extLst>
                    <a:ext uri="{9D8B030D-6E8A-4147-A177-3AD203B41FA5}">
                      <a16:colId xmlns:a16="http://schemas.microsoft.com/office/drawing/2014/main" val="3816890998"/>
                    </a:ext>
                  </a:extLst>
                </a:gridCol>
              </a:tblGrid>
              <a:tr h="2021620">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500" b="1" dirty="0">
                          <a:solidFill>
                            <a:srgbClr val="E40714"/>
                          </a:solidFill>
                          <a:effectLst/>
                          <a:latin typeface="+mn-lt"/>
                          <a:ea typeface="Calibri" panose="020F0502020204030204" pitchFamily="34" charset="0"/>
                          <a:cs typeface="Times New Roman" panose="02020603050405020304" pitchFamily="18" charset="0"/>
                        </a:rPr>
                        <a:t>Risques de </a:t>
                      </a:r>
                      <a:r>
                        <a:rPr lang="fr-FR" sz="1500" b="1" spc="-70" baseline="0" dirty="0">
                          <a:solidFill>
                            <a:srgbClr val="E40714"/>
                          </a:solidFill>
                          <a:effectLst/>
                          <a:latin typeface="+mn-lt"/>
                          <a:ea typeface="Calibri" panose="020F0502020204030204" pitchFamily="34" charset="0"/>
                          <a:cs typeface="Times New Roman" panose="02020603050405020304" pitchFamily="18" charset="0"/>
                        </a:rPr>
                        <a:t>transmission</a:t>
                      </a:r>
                      <a:endParaRPr lang="fr-FR" sz="1500" spc="-70" baseline="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9875" lvl="0" indent="-182563" algn="just">
                        <a:lnSpc>
                          <a:spcPct val="107000"/>
                        </a:lnSpc>
                        <a:spcAft>
                          <a:spcPts val="0"/>
                        </a:spcAft>
                        <a:buFont typeface="Arial" panose="020B0604020202020204" pitchFamily="34" charset="0"/>
                        <a:buChar char="•"/>
                        <a:tabLst>
                          <a:tab pos="6186488" algn="l"/>
                        </a:tabLst>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Quand vous êtes touché(e) par un postillon ou une gouttelette contaminée.</a:t>
                      </a:r>
                    </a:p>
                    <a:p>
                      <a:pPr marL="269875" lvl="0" indent="-182563" algn="just">
                        <a:lnSpc>
                          <a:spcPct val="107000"/>
                        </a:lnSpc>
                        <a:spcAft>
                          <a:spcPts val="0"/>
                        </a:spcAft>
                        <a:buFont typeface="Arial" panose="020B0604020202020204" pitchFamily="34" charset="0"/>
                        <a:buChar char="•"/>
                        <a:tabLst>
                          <a:tab pos="6186488" algn="l"/>
                        </a:tabLst>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Quand vous portez vos mains ou un objet contaminé au visage (mains non lavées, surfaces contaminées telles que objets, cartons ou poignées ; le virus peut survivre de quelques heures à quelques jours.</a:t>
                      </a:r>
                    </a:p>
                    <a:p>
                      <a:pPr marL="269875" lvl="0" indent="-182563" algn="just">
                        <a:lnSpc>
                          <a:spcPct val="107000"/>
                        </a:lnSpc>
                        <a:spcAft>
                          <a:spcPts val="0"/>
                        </a:spcAft>
                        <a:buFont typeface="Arial" panose="020B0604020202020204" pitchFamily="34" charset="0"/>
                        <a:buChar char="•"/>
                        <a:tabLst>
                          <a:tab pos="6186488" algn="l"/>
                        </a:tabLst>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Quand vous mangez, buvez, fumez ou vapotez, si vous avez les mains sales ou que vous partagez des aliments, des bouteilles ou verres ou tasses avec d’autres.</a:t>
                      </a:r>
                    </a:p>
                    <a:p>
                      <a:pPr marL="269875" lvl="0" indent="-182563" algn="just">
                        <a:lnSpc>
                          <a:spcPct val="107000"/>
                        </a:lnSpc>
                        <a:spcAft>
                          <a:spcPts val="0"/>
                        </a:spcAft>
                        <a:buFont typeface="Arial" panose="020B0604020202020204" pitchFamily="34" charset="0"/>
                        <a:buChar char="•"/>
                        <a:tabLst>
                          <a:tab pos="6186488" algn="l"/>
                        </a:tabLst>
                      </a:pPr>
                      <a:r>
                        <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Lors d’un contact de la main vers la bouche, le risque est très important.</a:t>
                      </a:r>
                    </a:p>
                  </a:txBody>
                  <a:tcPr marL="135000" marR="135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3012464"/>
                  </a:ext>
                </a:extLst>
              </a:tr>
            </a:tbl>
          </a:graphicData>
        </a:graphic>
      </p:graphicFrame>
      <p:graphicFrame>
        <p:nvGraphicFramePr>
          <p:cNvPr id="7" name="Tableau 6">
            <a:extLst>
              <a:ext uri="{FF2B5EF4-FFF2-40B4-BE49-F238E27FC236}">
                <a16:creationId xmlns:a16="http://schemas.microsoft.com/office/drawing/2014/main" id="{5DCF3838-9C77-408D-87BB-2AC3AB531AE3}"/>
              </a:ext>
            </a:extLst>
          </p:cNvPr>
          <p:cNvGraphicFramePr>
            <a:graphicFrameLocks noGrp="1"/>
          </p:cNvGraphicFramePr>
          <p:nvPr>
            <p:extLst>
              <p:ext uri="{D42A27DB-BD31-4B8C-83A1-F6EECF244321}">
                <p14:modId xmlns:p14="http://schemas.microsoft.com/office/powerpoint/2010/main" val="2597661695"/>
              </p:ext>
            </p:extLst>
          </p:nvPr>
        </p:nvGraphicFramePr>
        <p:xfrm>
          <a:off x="402535" y="6248775"/>
          <a:ext cx="6052930" cy="1965325"/>
        </p:xfrm>
        <a:graphic>
          <a:graphicData uri="http://schemas.openxmlformats.org/drawingml/2006/table">
            <a:tbl>
              <a:tblPr firstRow="1" bandRow="1">
                <a:tableStyleId>{5C22544A-7EE6-4342-B048-85BDC9FD1C3A}</a:tableStyleId>
              </a:tblPr>
              <a:tblGrid>
                <a:gridCol w="1178539">
                  <a:extLst>
                    <a:ext uri="{9D8B030D-6E8A-4147-A177-3AD203B41FA5}">
                      <a16:colId xmlns:a16="http://schemas.microsoft.com/office/drawing/2014/main" val="686342177"/>
                    </a:ext>
                  </a:extLst>
                </a:gridCol>
                <a:gridCol w="4874391">
                  <a:extLst>
                    <a:ext uri="{9D8B030D-6E8A-4147-A177-3AD203B41FA5}">
                      <a16:colId xmlns:a16="http://schemas.microsoft.com/office/drawing/2014/main" val="3816890998"/>
                    </a:ext>
                  </a:extLst>
                </a:gridCol>
              </a:tblGrid>
              <a:tr h="1633994">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pPr algn="ctr"/>
                      <a:r>
                        <a:rPr lang="fr-FR" sz="1500" b="1" kern="1200" dirty="0">
                          <a:solidFill>
                            <a:srgbClr val="E40714"/>
                          </a:solidFill>
                          <a:effectLst/>
                          <a:latin typeface="+mn-lt"/>
                          <a:ea typeface="+mn-ea"/>
                          <a:cs typeface="+mn-cs"/>
                        </a:rPr>
                        <a:t>Préparer</a:t>
                      </a:r>
                      <a:endParaRPr lang="fr-FR" sz="150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endParaRPr lang="fr-FR" sz="1100" b="0" u="sng" kern="1200" dirty="0">
                        <a:solidFill>
                          <a:schemeClr val="tx1"/>
                        </a:solidFill>
                        <a:effectLst/>
                        <a:latin typeface="+mn-lt"/>
                        <a:ea typeface="+mn-ea"/>
                        <a:cs typeface="+mn-cs"/>
                      </a:endParaRPr>
                    </a:p>
                    <a:p>
                      <a:pPr algn="just">
                        <a:lnSpc>
                          <a:spcPct val="107000"/>
                        </a:lnSpc>
                        <a:spcAft>
                          <a:spcPts val="0"/>
                        </a:spcAft>
                      </a:pPr>
                      <a:r>
                        <a:rPr lang="fr-FR" sz="1100" b="0" u="sng" kern="1200" dirty="0">
                          <a:solidFill>
                            <a:schemeClr val="tx1"/>
                          </a:solidFill>
                          <a:effectLst/>
                          <a:latin typeface="+mn-lt"/>
                          <a:ea typeface="+mn-ea"/>
                          <a:cs typeface="+mn-cs"/>
                        </a:rPr>
                        <a:t>Le 1</a:t>
                      </a:r>
                      <a:r>
                        <a:rPr lang="fr-FR" sz="1100" b="0" u="sng" kern="1200" baseline="30000" dirty="0">
                          <a:solidFill>
                            <a:schemeClr val="tx1"/>
                          </a:solidFill>
                          <a:effectLst/>
                          <a:latin typeface="+mn-lt"/>
                          <a:ea typeface="+mn-ea"/>
                          <a:cs typeface="+mn-cs"/>
                        </a:rPr>
                        <a:t>er</a:t>
                      </a:r>
                      <a:r>
                        <a:rPr lang="fr-FR" sz="1100" b="0" u="sng" kern="1200" dirty="0">
                          <a:solidFill>
                            <a:schemeClr val="tx1"/>
                          </a:solidFill>
                          <a:effectLst/>
                          <a:latin typeface="+mn-lt"/>
                          <a:ea typeface="+mn-ea"/>
                          <a:cs typeface="+mn-cs"/>
                        </a:rPr>
                        <a:t> jour d’ouverture du site </a:t>
                      </a:r>
                    </a:p>
                    <a:p>
                      <a:pPr algn="just">
                        <a:lnSpc>
                          <a:spcPct val="107000"/>
                        </a:lnSpc>
                        <a:spcAft>
                          <a:spcPts val="0"/>
                        </a:spcAft>
                      </a:pPr>
                      <a:endParaRPr lang="fr-FR" sz="1100" b="0" u="none" kern="1200" dirty="0">
                        <a:solidFill>
                          <a:schemeClr val="tx1"/>
                        </a:solidFill>
                        <a:effectLst/>
                        <a:latin typeface="+mn-lt"/>
                        <a:ea typeface="+mn-ea"/>
                        <a:cs typeface="+mn-cs"/>
                      </a:endParaRPr>
                    </a:p>
                    <a:p>
                      <a:pPr algn="just">
                        <a:lnSpc>
                          <a:spcPct val="107000"/>
                        </a:lnSpc>
                        <a:spcAft>
                          <a:spcPts val="0"/>
                        </a:spcAft>
                      </a:pPr>
                      <a:r>
                        <a:rPr lang="fr-FR" sz="1100" b="0" u="none" kern="1200" dirty="0">
                          <a:solidFill>
                            <a:schemeClr val="tx1"/>
                          </a:solidFill>
                          <a:effectLst/>
                          <a:latin typeface="+mn-lt"/>
                          <a:ea typeface="+mn-ea"/>
                          <a:cs typeface="+mn-cs"/>
                        </a:rPr>
                        <a:t>Participer à la réunion d’information animée par la Direction : contraintes et bonnes conduites à tenir face aux membres ou aux clients et entre collègues.</a:t>
                      </a:r>
                    </a:p>
                    <a:p>
                      <a:pPr algn="just">
                        <a:lnSpc>
                          <a:spcPct val="107000"/>
                        </a:lnSpc>
                        <a:spcAft>
                          <a:spcPts val="0"/>
                        </a:spcAft>
                      </a:pPr>
                      <a:endParaRPr lang="fr-FR" sz="1100" b="0" u="none" kern="1200" dirty="0">
                        <a:solidFill>
                          <a:schemeClr val="tx1"/>
                        </a:solidFill>
                        <a:effectLst/>
                        <a:latin typeface="+mn-lt"/>
                        <a:ea typeface="+mn-ea"/>
                        <a:cs typeface="+mn-cs"/>
                      </a:endParaRPr>
                    </a:p>
                    <a:p>
                      <a:pPr algn="just">
                        <a:lnSpc>
                          <a:spcPct val="107000"/>
                        </a:lnSpc>
                        <a:spcAft>
                          <a:spcPts val="0"/>
                        </a:spcAft>
                      </a:pPr>
                      <a:r>
                        <a:rPr lang="fr-FR" sz="1100" b="0" u="none" kern="1200" dirty="0">
                          <a:solidFill>
                            <a:schemeClr val="tx1"/>
                          </a:solidFill>
                          <a:effectLst/>
                          <a:latin typeface="+mn-lt"/>
                          <a:ea typeface="+mn-ea"/>
                          <a:cs typeface="+mn-cs"/>
                        </a:rPr>
                        <a:t>Prendre connaissance et respecter les nouveaux horaires et plannings de travail.</a:t>
                      </a:r>
                    </a:p>
                    <a:p>
                      <a:pPr algn="just">
                        <a:lnSpc>
                          <a:spcPct val="107000"/>
                        </a:lnSpc>
                        <a:spcAft>
                          <a:spcPts val="0"/>
                        </a:spcAft>
                      </a:pPr>
                      <a:endParaRPr lang="fr-FR" sz="1100" b="0" u="none" kern="1200" dirty="0">
                        <a:solidFill>
                          <a:schemeClr val="tx1"/>
                        </a:solidFill>
                        <a:effectLst/>
                        <a:latin typeface="+mn-lt"/>
                        <a:ea typeface="+mn-ea"/>
                        <a:cs typeface="+mn-cs"/>
                      </a:endParaRPr>
                    </a:p>
                    <a:p>
                      <a:pPr algn="just">
                        <a:lnSpc>
                          <a:spcPct val="107000"/>
                        </a:lnSpc>
                        <a:spcAft>
                          <a:spcPts val="0"/>
                        </a:spcAft>
                      </a:pPr>
                      <a:r>
                        <a:rPr lang="fr-FR" sz="1100" b="0" u="none" kern="1200" dirty="0">
                          <a:solidFill>
                            <a:schemeClr val="tx1"/>
                          </a:solidFill>
                          <a:effectLst/>
                          <a:latin typeface="+mn-lt"/>
                          <a:ea typeface="+mn-ea"/>
                          <a:cs typeface="+mn-cs"/>
                        </a:rPr>
                        <a:t>Prendre connaissance de la conduite à tenir sur les parcours (application des nouvelles normes). </a:t>
                      </a:r>
                    </a:p>
                    <a:p>
                      <a:pPr algn="just">
                        <a:lnSpc>
                          <a:spcPct val="107000"/>
                        </a:lnSpc>
                        <a:spcAft>
                          <a:spcPts val="800"/>
                        </a:spcAft>
                      </a:pPr>
                      <a:endParaRPr lang="fr-FR" sz="1100" b="0" u="none" kern="1200" dirty="0">
                        <a:solidFill>
                          <a:schemeClr val="tx1"/>
                        </a:solidFill>
                        <a:effectLst/>
                        <a:latin typeface="+mn-lt"/>
                        <a:ea typeface="+mn-ea"/>
                        <a:cs typeface="+mn-cs"/>
                      </a:endParaRP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012464"/>
                  </a:ext>
                </a:extLst>
              </a:tr>
            </a:tbl>
          </a:graphicData>
        </a:graphic>
      </p:graphicFrame>
      <p:sp>
        <p:nvSpPr>
          <p:cNvPr id="8" name="Rectangle 7">
            <a:extLst>
              <a:ext uri="{FF2B5EF4-FFF2-40B4-BE49-F238E27FC236}">
                <a16:creationId xmlns:a16="http://schemas.microsoft.com/office/drawing/2014/main" id="{60361E8B-AA79-439B-A4ED-5437AFB83B26}"/>
              </a:ext>
            </a:extLst>
          </p:cNvPr>
          <p:cNvSpPr/>
          <p:nvPr/>
        </p:nvSpPr>
        <p:spPr>
          <a:xfrm>
            <a:off x="4" y="5421779"/>
            <a:ext cx="6857999" cy="369332"/>
          </a:xfrm>
          <a:prstGeom prst="rect">
            <a:avLst/>
          </a:prstGeom>
        </p:spPr>
        <p:txBody>
          <a:bodyPr wrap="square">
            <a:spAutoFit/>
          </a:bodyPr>
          <a:lstStyle/>
          <a:p>
            <a:pPr algn="ctr"/>
            <a:r>
              <a:rPr lang="fr-FR"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Trois</a:t>
            </a:r>
            <a:r>
              <a:rPr lang="fr-FR" sz="1350"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 </a:t>
            </a:r>
            <a:r>
              <a:rPr lang="fr-FR" b="1" dirty="0">
                <a:solidFill>
                  <a:srgbClr val="E40714"/>
                </a:solidFill>
                <a:latin typeface="Calibri" panose="020F0502020204030204" pitchFamily="34" charset="0"/>
                <a:ea typeface="Calibri" panose="020F0502020204030204" pitchFamily="34" charset="0"/>
                <a:cs typeface="Times New Roman" panose="02020603050405020304" pitchFamily="18" charset="0"/>
              </a:rPr>
              <a:t>phases essentielles dans toutes les actions</a:t>
            </a:r>
            <a:endParaRPr lang="fr-FR" dirty="0">
              <a:solidFill>
                <a:srgbClr val="E40714"/>
              </a:solidFill>
            </a:endParaRPr>
          </a:p>
        </p:txBody>
      </p:sp>
    </p:spTree>
    <p:extLst>
      <p:ext uri="{BB962C8B-B14F-4D97-AF65-F5344CB8AC3E}">
        <p14:creationId xmlns:p14="http://schemas.microsoft.com/office/powerpoint/2010/main" val="384918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D15D7B-7BF5-4BD3-A064-BF228971E4E1}"/>
              </a:ext>
            </a:extLst>
          </p:cNvPr>
          <p:cNvSpPr/>
          <p:nvPr/>
        </p:nvSpPr>
        <p:spPr>
          <a:xfrm>
            <a:off x="0" y="589935"/>
            <a:ext cx="6858000" cy="312650"/>
          </a:xfrm>
          <a:prstGeom prst="rect">
            <a:avLst/>
          </a:prstGeom>
        </p:spPr>
        <p:txBody>
          <a:bodyPr wrap="square">
            <a:spAutoFit/>
          </a:bodyPr>
          <a:lstStyle/>
          <a:p>
            <a:pPr algn="ctr">
              <a:lnSpc>
                <a:spcPct val="107000"/>
              </a:lnSpc>
              <a:spcAft>
                <a:spcPts val="600"/>
              </a:spcAft>
            </a:pPr>
            <a:r>
              <a:rPr lang="fr-FR" sz="1400" b="1" dirty="0">
                <a:solidFill>
                  <a:srgbClr val="002E5E"/>
                </a:solidFill>
                <a:latin typeface="Calibri" panose="020F0502020204030204" pitchFamily="34" charset="0"/>
                <a:ea typeface="Calibri" panose="020F0502020204030204" pitchFamily="34" charset="0"/>
                <a:cs typeface="Times New Roman" panose="02020603050405020304" pitchFamily="18" charset="0"/>
              </a:rPr>
              <a:t>Exemple fiche métier </a:t>
            </a:r>
            <a:r>
              <a:rPr lang="fr-FR" sz="1400" dirty="0">
                <a:solidFill>
                  <a:srgbClr val="002E5E"/>
                </a:solidFill>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002E5E"/>
                </a:solidFill>
                <a:latin typeface="Calibri" panose="020F0502020204030204" pitchFamily="34" charset="0"/>
                <a:ea typeface="Calibri" panose="020F0502020204030204" pitchFamily="34" charset="0"/>
                <a:cs typeface="Times New Roman" panose="02020603050405020304" pitchFamily="18" charset="0"/>
              </a:rPr>
              <a:t>Personnel de terrain</a:t>
            </a:r>
            <a:endParaRPr lang="fr-FR" sz="1400" dirty="0">
              <a:solidFill>
                <a:srgbClr val="002E5E"/>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6">
            <a:extLst>
              <a:ext uri="{FF2B5EF4-FFF2-40B4-BE49-F238E27FC236}">
                <a16:creationId xmlns:a16="http://schemas.microsoft.com/office/drawing/2014/main" id="{7F317740-9B3B-418A-B79F-F2143CC45D9B}"/>
              </a:ext>
            </a:extLst>
          </p:cNvPr>
          <p:cNvGraphicFramePr>
            <a:graphicFrameLocks noGrp="1"/>
          </p:cNvGraphicFramePr>
          <p:nvPr>
            <p:extLst>
              <p:ext uri="{D42A27DB-BD31-4B8C-83A1-F6EECF244321}">
                <p14:modId xmlns:p14="http://schemas.microsoft.com/office/powerpoint/2010/main" val="1968910356"/>
              </p:ext>
            </p:extLst>
          </p:nvPr>
        </p:nvGraphicFramePr>
        <p:xfrm>
          <a:off x="402535" y="960965"/>
          <a:ext cx="6052930" cy="7966234"/>
        </p:xfrm>
        <a:graphic>
          <a:graphicData uri="http://schemas.openxmlformats.org/drawingml/2006/table">
            <a:tbl>
              <a:tblPr firstRow="1" bandRow="1">
                <a:tableStyleId>{5C22544A-7EE6-4342-B048-85BDC9FD1C3A}</a:tableStyleId>
              </a:tblPr>
              <a:tblGrid>
                <a:gridCol w="1184364">
                  <a:extLst>
                    <a:ext uri="{9D8B030D-6E8A-4147-A177-3AD203B41FA5}">
                      <a16:colId xmlns:a16="http://schemas.microsoft.com/office/drawing/2014/main" val="686342177"/>
                    </a:ext>
                  </a:extLst>
                </a:gridCol>
                <a:gridCol w="4868566">
                  <a:extLst>
                    <a:ext uri="{9D8B030D-6E8A-4147-A177-3AD203B41FA5}">
                      <a16:colId xmlns:a16="http://schemas.microsoft.com/office/drawing/2014/main" val="3816890998"/>
                    </a:ext>
                  </a:extLst>
                </a:gridCol>
              </a:tblGrid>
              <a:tr h="7966234">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r>
                        <a:rPr lang="fr-FR" sz="1500" b="1" kern="1200" dirty="0">
                          <a:solidFill>
                            <a:srgbClr val="E40714"/>
                          </a:solidFill>
                          <a:effectLst/>
                          <a:latin typeface="+mn-lt"/>
                          <a:ea typeface="+mn-ea"/>
                          <a:cs typeface="+mn-cs"/>
                        </a:rPr>
                        <a:t>Réaliser</a:t>
                      </a:r>
                      <a:endParaRPr lang="fr-FR" sz="150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l" rtl="0"/>
                      <a:endParaRPr lang="fr-FR" sz="600" b="1" i="0" u="none" strike="noStrike" baseline="0" dirty="0">
                        <a:solidFill>
                          <a:srgbClr val="04335E"/>
                        </a:solidFill>
                        <a:latin typeface="+mn-lt"/>
                      </a:endParaRPr>
                    </a:p>
                    <a:p>
                      <a:pPr marR="0" algn="l" rtl="0"/>
                      <a:r>
                        <a:rPr lang="fr-FR" sz="1400" b="1" i="0" u="none" strike="noStrike" baseline="0" dirty="0">
                          <a:solidFill>
                            <a:srgbClr val="04335E"/>
                          </a:solidFill>
                          <a:latin typeface="+mn-lt"/>
                        </a:rPr>
                        <a:t>En préambule : principes généraux</a:t>
                      </a:r>
                    </a:p>
                    <a:p>
                      <a:pPr marL="180975" marR="0" indent="-180975" algn="just" rtl="0">
                        <a:buFont typeface="+mj-lt"/>
                        <a:buAutoNum type="arabicPeriod"/>
                      </a:pPr>
                      <a:r>
                        <a:rPr lang="fr-FR" sz="1100" b="0" i="0" u="none" strike="noStrike" baseline="0" dirty="0">
                          <a:solidFill>
                            <a:schemeClr val="tx1"/>
                          </a:solidFill>
                          <a:latin typeface="+mn-lt"/>
                        </a:rPr>
                        <a:t>Respecter ses horaires de travail et ses temps de pause.</a:t>
                      </a:r>
                    </a:p>
                    <a:p>
                      <a:pPr marL="180975" marR="0" indent="-180975" algn="just" rtl="0">
                        <a:buFont typeface="+mj-lt"/>
                        <a:buAutoNum type="arabicPeriod"/>
                      </a:pPr>
                      <a:r>
                        <a:rPr lang="fr-FR" sz="1100" b="0" i="0" u="none" strike="noStrike" baseline="0" dirty="0">
                          <a:solidFill>
                            <a:schemeClr val="tx1"/>
                          </a:solidFill>
                          <a:latin typeface="+mn-lt"/>
                        </a:rPr>
                        <a:t>Respecter les horaires décalés établis par la Direction s’il y a lieu.</a:t>
                      </a:r>
                    </a:p>
                    <a:p>
                      <a:pPr marL="180975" marR="0" indent="-180975" algn="just" rtl="0">
                        <a:buFont typeface="+mj-lt"/>
                        <a:buAutoNum type="arabicPeriod"/>
                      </a:pPr>
                      <a:r>
                        <a:rPr lang="fr-FR" sz="1100" b="0" i="0" u="none" strike="noStrike" baseline="0" dirty="0">
                          <a:solidFill>
                            <a:schemeClr val="tx1"/>
                          </a:solidFill>
                          <a:latin typeface="+mn-lt"/>
                        </a:rPr>
                        <a:t>Respecter les règles de distanciation sociale et les gestes barrières (ne pas serrer les mains, rester à distance des clients, des membres et de ses collègues, éternuer dans son coude, se laver les mains régulièrement, utiliser du gel hydroalcoolique et porter des gants jetables et éventuellement un masque en cas d’échange avec les autres salariés, membres ou clients si les règles de distanciation ne peuvent être respectées).</a:t>
                      </a:r>
                    </a:p>
                    <a:p>
                      <a:pPr marL="180975" marR="0" indent="-180975" algn="just" rtl="0">
                        <a:buFont typeface="+mj-lt"/>
                        <a:buAutoNum type="arabicPeriod"/>
                      </a:pPr>
                      <a:r>
                        <a:rPr lang="fr-FR" sz="1100" b="0" i="0" u="none" strike="noStrike" baseline="0" dirty="0">
                          <a:solidFill>
                            <a:schemeClr val="tx1"/>
                          </a:solidFill>
                          <a:latin typeface="+mn-lt"/>
                        </a:rPr>
                        <a:t>Avoir toujours avec soi un petit flacon de gel hydroalcoolique pour se désinfecter les mains en cas de contact par mégarde ou transmission d’objet.</a:t>
                      </a:r>
                    </a:p>
                    <a:p>
                      <a:pPr marL="0" marR="0" indent="0" algn="just" rtl="0">
                        <a:buFont typeface="+mj-lt"/>
                        <a:buNone/>
                      </a:pPr>
                      <a:r>
                        <a:rPr lang="fr-FR" sz="1400" b="1" i="0" u="none" strike="noStrike" baseline="0" dirty="0">
                          <a:solidFill>
                            <a:schemeClr val="accent1">
                              <a:lumMod val="50000"/>
                            </a:schemeClr>
                          </a:solidFill>
                          <a:latin typeface="+mn-lt"/>
                        </a:rPr>
                        <a:t>Lors de l’arrivée sur le site</a:t>
                      </a:r>
                    </a:p>
                    <a:p>
                      <a:pPr marL="228600" marR="0" indent="-228600" algn="just" rtl="0">
                        <a:buFont typeface="+mj-lt"/>
                        <a:buAutoNum type="arabicPeriod" startAt="5"/>
                      </a:pPr>
                      <a:r>
                        <a:rPr lang="fr-FR" sz="1100" b="0" i="0" u="none" strike="noStrike" baseline="0" dirty="0">
                          <a:solidFill>
                            <a:schemeClr val="tx1"/>
                          </a:solidFill>
                          <a:latin typeface="+mn-lt"/>
                        </a:rPr>
                        <a:t>Se laver les mains au savon dès l’arrivée sur site.</a:t>
                      </a:r>
                    </a:p>
                    <a:p>
                      <a:pPr marL="228600" marR="0" indent="-228600" algn="just" rtl="0">
                        <a:buFont typeface="+mj-lt"/>
                        <a:buAutoNum type="arabicPeriod" startAt="5"/>
                      </a:pPr>
                      <a:r>
                        <a:rPr lang="fr-FR" sz="1100" b="0" i="0" u="none" strike="noStrike" baseline="0" dirty="0">
                          <a:solidFill>
                            <a:schemeClr val="tx1"/>
                          </a:solidFill>
                          <a:latin typeface="+mn-lt"/>
                        </a:rPr>
                        <a:t>Se changer aux vestiaires en respectant les gestes barrières.</a:t>
                      </a:r>
                    </a:p>
                    <a:p>
                      <a:pPr marL="228600" marR="0" indent="-228600" algn="just" rtl="0">
                        <a:buFont typeface="+mj-lt"/>
                        <a:buAutoNum type="arabicPeriod" startAt="5"/>
                      </a:pPr>
                      <a:r>
                        <a:rPr lang="fr-FR" sz="1100" b="0" i="0" u="none" strike="noStrike" baseline="0" dirty="0">
                          <a:solidFill>
                            <a:schemeClr val="tx1"/>
                          </a:solidFill>
                          <a:latin typeface="+mn-lt"/>
                        </a:rPr>
                        <a:t>Ne pas utiliser l’eau sous trop forte pression pour éviter les particules en suspension et éclaboussures.</a:t>
                      </a:r>
                    </a:p>
                    <a:p>
                      <a:pPr marL="228600" marR="0" indent="-228600" algn="just" rtl="0">
                        <a:buFont typeface="+mj-lt"/>
                        <a:buAutoNum type="arabicPeriod" startAt="5"/>
                      </a:pPr>
                      <a:r>
                        <a:rPr lang="fr-FR" sz="1100" b="0" i="0" u="none" strike="noStrike" baseline="0" dirty="0">
                          <a:solidFill>
                            <a:schemeClr val="tx1"/>
                          </a:solidFill>
                          <a:latin typeface="+mn-lt"/>
                        </a:rPr>
                        <a:t>Se munir de gants jetables ou de gants de travail individuels, de gel hydroalcoolique, d’un masque et des lunettes et des équipements de protection individuelle nécessaires pour la journée de travail.</a:t>
                      </a:r>
                    </a:p>
                    <a:p>
                      <a:pPr marL="228600" marR="0" indent="-228600" algn="just" rtl="0">
                        <a:buFont typeface="+mj-lt"/>
                        <a:buAutoNum type="arabicPeriod" startAt="5"/>
                      </a:pPr>
                      <a:r>
                        <a:rPr lang="fr-FR" sz="1100" b="0" i="0" u="none" strike="noStrike" baseline="0" dirty="0">
                          <a:solidFill>
                            <a:schemeClr val="tx1"/>
                          </a:solidFill>
                          <a:latin typeface="+mn-lt"/>
                        </a:rPr>
                        <a:t>Se munir éventuellement du matériel individualisé qui a été distribué.</a:t>
                      </a:r>
                    </a:p>
                    <a:p>
                      <a:pPr marL="0" marR="0" indent="0" algn="just" rtl="0">
                        <a:buFont typeface="+mj-lt"/>
                        <a:buNone/>
                      </a:pPr>
                      <a:r>
                        <a:rPr lang="fr-FR" sz="1100" b="0" i="0" u="none" strike="noStrike" baseline="0" dirty="0">
                          <a:solidFill>
                            <a:schemeClr val="tx1"/>
                          </a:solidFill>
                          <a:latin typeface="+mn-lt"/>
                        </a:rPr>
                        <a:t> </a:t>
                      </a:r>
                    </a:p>
                    <a:p>
                      <a:pPr marL="0" marR="0" indent="0" algn="just" rtl="0">
                        <a:buFont typeface="+mj-lt"/>
                        <a:buNone/>
                      </a:pPr>
                      <a:r>
                        <a:rPr lang="fr-FR" sz="1100" b="0" i="0" u="none" strike="noStrike" baseline="0" dirty="0">
                          <a:solidFill>
                            <a:schemeClr val="tx1"/>
                          </a:solidFill>
                          <a:latin typeface="+mn-lt"/>
                        </a:rPr>
                        <a:t>Prendre les consignes de son manageur, soit en direct en respectant les mesures de distanciation sociale, soit en consultant un tableau de consignes, soit en consultant les données envoyées sur son téléphone.</a:t>
                      </a:r>
                    </a:p>
                    <a:p>
                      <a:pPr marL="0" marR="0" indent="0" algn="just" rtl="0">
                        <a:buFont typeface="+mj-lt"/>
                        <a:buNone/>
                      </a:pPr>
                      <a:endParaRPr lang="fr-FR" sz="1100" b="0" i="0" u="none" strike="noStrike" baseline="0" dirty="0">
                        <a:solidFill>
                          <a:schemeClr val="tx1"/>
                        </a:solidFill>
                        <a:latin typeface="+mn-lt"/>
                      </a:endParaRPr>
                    </a:p>
                    <a:p>
                      <a:pPr marL="0" marR="0" indent="0" algn="just" rtl="0">
                        <a:buFont typeface="+mj-lt"/>
                        <a:buNone/>
                      </a:pPr>
                      <a:r>
                        <a:rPr lang="fr-FR" sz="1100" b="1" i="0" u="none" strike="noStrike" baseline="0" dirty="0">
                          <a:solidFill>
                            <a:schemeClr val="tx1"/>
                          </a:solidFill>
                          <a:latin typeface="+mn-lt"/>
                        </a:rPr>
                        <a:t>Lors de l’intervention ne jamais oublier le sens du service malgré les contraintes supplémentaires liées à l’exercice des missions.</a:t>
                      </a:r>
                    </a:p>
                    <a:p>
                      <a:pPr marL="0" marR="0" indent="0" algn="just" rtl="0">
                        <a:buFont typeface="+mj-lt"/>
                        <a:buNone/>
                      </a:pPr>
                      <a:endParaRPr lang="fr-FR" sz="1100" b="1" i="0" u="none" strike="noStrike" baseline="0" dirty="0">
                        <a:solidFill>
                          <a:schemeClr val="tx1"/>
                        </a:solidFill>
                        <a:latin typeface="+mn-lt"/>
                      </a:endParaRPr>
                    </a:p>
                    <a:p>
                      <a:pPr marL="0" marR="0" indent="0" algn="just" rtl="0">
                        <a:buFont typeface="+mj-lt"/>
                        <a:buNone/>
                      </a:pPr>
                      <a:r>
                        <a:rPr lang="fr-FR" sz="1100" b="1" i="0" u="none" strike="noStrike" baseline="0" dirty="0">
                          <a:solidFill>
                            <a:schemeClr val="tx1"/>
                          </a:solidFill>
                          <a:latin typeface="+mn-lt"/>
                        </a:rPr>
                        <a:t>Aucun travail en équipe n’est en principe autorisé.</a:t>
                      </a:r>
                    </a:p>
                    <a:p>
                      <a:pPr marL="0" marR="0" indent="0" algn="just" rtl="0">
                        <a:buFont typeface="+mj-lt"/>
                        <a:buNone/>
                      </a:pPr>
                      <a:endParaRPr lang="fr-FR" sz="1100" b="1" i="0" u="none" strike="noStrike" baseline="0" dirty="0">
                        <a:solidFill>
                          <a:schemeClr val="tx1"/>
                        </a:solidFill>
                        <a:latin typeface="+mn-lt"/>
                      </a:endParaRPr>
                    </a:p>
                    <a:p>
                      <a:pPr marL="0" marR="0" indent="0" algn="just" rtl="0">
                        <a:buFont typeface="+mj-lt"/>
                        <a:buNone/>
                      </a:pPr>
                      <a:r>
                        <a:rPr lang="fr-FR" sz="1100" b="1" i="0" u="none" strike="noStrike" baseline="0" dirty="0">
                          <a:solidFill>
                            <a:schemeClr val="tx1"/>
                          </a:solidFill>
                          <a:latin typeface="+mn-lt"/>
                        </a:rPr>
                        <a:t>Si une intervention à plusieurs est nécessaire, travailler en binôme ou trinôme composé des mêmes collègues, privilégier le travail côte à côte (et non face à face) en respectant une distance de sécurité et éviter le passage direct de charge entre salariés.</a:t>
                      </a:r>
                      <a:endParaRPr lang="fr-FR" sz="1100" b="0" i="0" u="none" strike="noStrike" baseline="0" dirty="0">
                        <a:solidFill>
                          <a:schemeClr val="tx1"/>
                        </a:solidFill>
                        <a:latin typeface="+mn-lt"/>
                      </a:endParaRPr>
                    </a:p>
                    <a:p>
                      <a:pPr marL="228600" marR="0" indent="-228600" algn="just" rtl="0">
                        <a:buFont typeface="+mj-lt"/>
                        <a:buAutoNum type="arabicPeriod" startAt="10"/>
                      </a:pPr>
                      <a:r>
                        <a:rPr lang="fr-FR" sz="1100" b="0" i="0" u="none" strike="noStrike" baseline="0" dirty="0">
                          <a:solidFill>
                            <a:schemeClr val="tx1"/>
                          </a:solidFill>
                          <a:latin typeface="+mn-lt"/>
                        </a:rPr>
                        <a:t>Respecter les accès et la signalétique (clients, membres).</a:t>
                      </a:r>
                    </a:p>
                    <a:p>
                      <a:pPr marL="228600" marR="0" indent="-228600" algn="just" rtl="0">
                        <a:buFont typeface="+mj-lt"/>
                        <a:buAutoNum type="arabicPeriod" startAt="10"/>
                      </a:pPr>
                      <a:r>
                        <a:rPr lang="fr-FR" sz="1100" b="0" i="0" u="none" strike="noStrike" baseline="0" dirty="0">
                          <a:solidFill>
                            <a:schemeClr val="tx1"/>
                          </a:solidFill>
                          <a:latin typeface="+mn-lt"/>
                        </a:rPr>
                        <a:t>Respecter les distances de sécurité vis à vis d’un client, d’un membre ou d’un collègue.</a:t>
                      </a:r>
                    </a:p>
                    <a:p>
                      <a:pPr marL="228600" marR="0" indent="-228600" algn="just" rtl="0">
                        <a:buFont typeface="+mj-lt"/>
                        <a:buAutoNum type="arabicPeriod" startAt="10"/>
                      </a:pPr>
                      <a:r>
                        <a:rPr lang="fr-FR" sz="1100" b="0" i="0" u="none" strike="noStrike" baseline="0" dirty="0">
                          <a:solidFill>
                            <a:schemeClr val="tx1"/>
                          </a:solidFill>
                          <a:latin typeface="+mn-lt"/>
                        </a:rPr>
                        <a:t>Utiliser seul le véhicule qui a été attribué en cas de déplacements sur différentes zones sur le site.</a:t>
                      </a:r>
                    </a:p>
                    <a:p>
                      <a:pPr marL="228600" marR="0" indent="-228600" algn="just" rtl="0">
                        <a:buFont typeface="+mj-lt"/>
                        <a:buAutoNum type="arabicPeriod" startAt="10"/>
                      </a:pPr>
                      <a:r>
                        <a:rPr lang="fr-FR" sz="1100" b="0" i="0" u="none" strike="noStrike" baseline="0" dirty="0">
                          <a:solidFill>
                            <a:schemeClr val="tx1"/>
                          </a:solidFill>
                          <a:latin typeface="+mn-lt"/>
                        </a:rPr>
                        <a:t>Être toujours muni de sa propre radio ; le travail en équipe devra se faire en portant un masque lorsque les règles de distanciation ne pourront être respectées ; il est impératif de rester joignable et de pouvoir donner une alerte en cas d’incident ou d’accident.</a:t>
                      </a:r>
                    </a:p>
                    <a:p>
                      <a:pPr marL="228600" marR="0" indent="-228600" algn="just" rtl="0">
                        <a:buFont typeface="+mj-lt"/>
                        <a:buAutoNum type="arabicPeriod" startAt="10"/>
                      </a:pPr>
                      <a:r>
                        <a:rPr lang="fr-FR" sz="1100" b="0" i="0" u="none" strike="noStrike" baseline="0" dirty="0">
                          <a:solidFill>
                            <a:schemeClr val="tx1"/>
                          </a:solidFill>
                          <a:latin typeface="+mn-lt"/>
                        </a:rPr>
                        <a:t>Ne pas prêter son outillage et matériel individuel.</a:t>
                      </a:r>
                    </a:p>
                    <a:p>
                      <a:pPr marL="228600" marR="0" indent="-228600" algn="just" rtl="0">
                        <a:buFont typeface="+mj-lt"/>
                        <a:buAutoNum type="arabicPeriod" startAt="10"/>
                      </a:pPr>
                      <a:r>
                        <a:rPr lang="fr-FR" sz="1100" b="0" i="0" u="none" strike="noStrike" baseline="0" dirty="0">
                          <a:solidFill>
                            <a:schemeClr val="tx1"/>
                          </a:solidFill>
                          <a:latin typeface="+mn-lt"/>
                        </a:rPr>
                        <a:t>En cas de contact par mégarde ou transmission d’objet, se désinfecter les mains avec le flacon individuel de gel hydroalcoolique fourni.</a:t>
                      </a: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012464"/>
                  </a:ext>
                </a:extLst>
              </a:tr>
            </a:tbl>
          </a:graphicData>
        </a:graphic>
      </p:graphicFrame>
    </p:spTree>
    <p:extLst>
      <p:ext uri="{BB962C8B-B14F-4D97-AF65-F5344CB8AC3E}">
        <p14:creationId xmlns:p14="http://schemas.microsoft.com/office/powerpoint/2010/main" val="223940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6">
            <a:extLst>
              <a:ext uri="{FF2B5EF4-FFF2-40B4-BE49-F238E27FC236}">
                <a16:creationId xmlns:a16="http://schemas.microsoft.com/office/drawing/2014/main" id="{687C2707-E65A-49E8-86FA-EDD6BC9AA470}"/>
              </a:ext>
            </a:extLst>
          </p:cNvPr>
          <p:cNvGraphicFramePr>
            <a:graphicFrameLocks noGrp="1"/>
          </p:cNvGraphicFramePr>
          <p:nvPr>
            <p:extLst>
              <p:ext uri="{D42A27DB-BD31-4B8C-83A1-F6EECF244321}">
                <p14:modId xmlns:p14="http://schemas.microsoft.com/office/powerpoint/2010/main" val="45566934"/>
              </p:ext>
            </p:extLst>
          </p:nvPr>
        </p:nvGraphicFramePr>
        <p:xfrm>
          <a:off x="400050" y="934142"/>
          <a:ext cx="6046470" cy="3901440"/>
        </p:xfrm>
        <a:graphic>
          <a:graphicData uri="http://schemas.openxmlformats.org/drawingml/2006/table">
            <a:tbl>
              <a:tblPr firstRow="1" bandRow="1">
                <a:tableStyleId>{5C22544A-7EE6-4342-B048-85BDC9FD1C3A}</a:tableStyleId>
              </a:tblPr>
              <a:tblGrid>
                <a:gridCol w="1189759">
                  <a:extLst>
                    <a:ext uri="{9D8B030D-6E8A-4147-A177-3AD203B41FA5}">
                      <a16:colId xmlns:a16="http://schemas.microsoft.com/office/drawing/2014/main" val="686342177"/>
                    </a:ext>
                  </a:extLst>
                </a:gridCol>
                <a:gridCol w="4856711">
                  <a:extLst>
                    <a:ext uri="{9D8B030D-6E8A-4147-A177-3AD203B41FA5}">
                      <a16:colId xmlns:a16="http://schemas.microsoft.com/office/drawing/2014/main" val="3816890998"/>
                    </a:ext>
                  </a:extLst>
                </a:gridCol>
              </a:tblGrid>
              <a:tr h="1777019">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endParaRPr lang="fr-FR" sz="1500" b="1" kern="1200" dirty="0">
                        <a:solidFill>
                          <a:srgbClr val="E40714"/>
                        </a:solidFill>
                        <a:effectLst/>
                        <a:latin typeface="+mn-lt"/>
                        <a:ea typeface="+mn-ea"/>
                        <a:cs typeface="+mn-cs"/>
                      </a:endParaRPr>
                    </a:p>
                    <a:p>
                      <a:pPr algn="ctr"/>
                      <a:r>
                        <a:rPr lang="fr-FR" sz="1500" b="1" kern="1200" dirty="0">
                          <a:solidFill>
                            <a:srgbClr val="E40714"/>
                          </a:solidFill>
                          <a:effectLst/>
                          <a:latin typeface="+mn-lt"/>
                          <a:ea typeface="+mn-ea"/>
                          <a:cs typeface="+mn-cs"/>
                        </a:rPr>
                        <a:t>Réaliser</a:t>
                      </a:r>
                      <a:endParaRPr lang="fr-FR" sz="150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just" defTabSz="685800" rtl="0" eaLnBrk="1" fontAlgn="auto" latinLnBrk="0" hangingPunct="1">
                        <a:lnSpc>
                          <a:spcPct val="100000"/>
                        </a:lnSpc>
                        <a:spcBef>
                          <a:spcPts val="0"/>
                        </a:spcBef>
                        <a:spcAft>
                          <a:spcPts val="0"/>
                        </a:spcAft>
                        <a:buClrTx/>
                        <a:buSzTx/>
                        <a:buFont typeface="+mj-lt"/>
                        <a:buAutoNum type="arabicPeriod" startAt="16"/>
                        <a:tabLst/>
                        <a:defRPr/>
                      </a:pPr>
                      <a:r>
                        <a:rPr lang="fr-FR" sz="1100" b="0" i="0" u="none" strike="noStrike" baseline="0" dirty="0">
                          <a:solidFill>
                            <a:schemeClr val="tx1"/>
                          </a:solidFill>
                          <a:latin typeface="+mn-lt"/>
                        </a:rPr>
                        <a:t>Pour toute utilisation de matériel collectif : toujours désinfecter le matériel avant utilisation en instituant sur le volant, le levier de vitesse et le frein à main ; réitérer cette procédure en fin d’utilisation.</a:t>
                      </a:r>
                    </a:p>
                    <a:p>
                      <a:pPr marL="228600" marR="0" lvl="0" indent="-228600" algn="just" defTabSz="685800" rtl="0" eaLnBrk="1" fontAlgn="auto" latinLnBrk="0" hangingPunct="1">
                        <a:lnSpc>
                          <a:spcPct val="100000"/>
                        </a:lnSpc>
                        <a:spcBef>
                          <a:spcPts val="0"/>
                        </a:spcBef>
                        <a:spcAft>
                          <a:spcPts val="0"/>
                        </a:spcAft>
                        <a:buClrTx/>
                        <a:buSzTx/>
                        <a:buFont typeface="+mj-lt"/>
                        <a:buAutoNum type="arabicPeriod" startAt="16"/>
                        <a:tabLst/>
                        <a:defRPr/>
                      </a:pPr>
                      <a:r>
                        <a:rPr lang="fr-FR" sz="1100" b="0" i="0" u="none" strike="noStrike" baseline="0" dirty="0">
                          <a:solidFill>
                            <a:schemeClr val="tx1"/>
                          </a:solidFill>
                          <a:latin typeface="+mn-lt"/>
                        </a:rPr>
                        <a:t>Se laver les mains avant et après utilisation.</a:t>
                      </a:r>
                    </a:p>
                    <a:p>
                      <a:pPr marL="228600" marR="0" lvl="0" indent="-228600" algn="just" defTabSz="685800" rtl="0" eaLnBrk="1" fontAlgn="auto" latinLnBrk="0" hangingPunct="1">
                        <a:lnSpc>
                          <a:spcPct val="100000"/>
                        </a:lnSpc>
                        <a:spcBef>
                          <a:spcPts val="0"/>
                        </a:spcBef>
                        <a:spcAft>
                          <a:spcPts val="0"/>
                        </a:spcAft>
                        <a:buClrTx/>
                        <a:buSzTx/>
                        <a:buFont typeface="+mj-lt"/>
                        <a:buAutoNum type="arabicPeriod" startAt="16"/>
                        <a:tabLst/>
                        <a:defRPr/>
                      </a:pPr>
                      <a:r>
                        <a:rPr lang="fr-FR" sz="1100" b="0" i="0" u="none" strike="noStrike" baseline="0" dirty="0">
                          <a:solidFill>
                            <a:schemeClr val="tx1"/>
                          </a:solidFill>
                          <a:latin typeface="+mn-lt"/>
                        </a:rPr>
                        <a:t>Désinfecter et nettoyer précautionneusement le matériel utilisé en utilisant les produits mis à disposition ou de l’eau savonneuse.</a:t>
                      </a:r>
                    </a:p>
                    <a:p>
                      <a:pPr marL="228600" marR="0" indent="-228600" algn="just" rtl="0">
                        <a:buFont typeface="+mj-lt"/>
                        <a:buAutoNum type="arabicPeriod" startAt="16"/>
                      </a:pPr>
                      <a:r>
                        <a:rPr lang="fr-FR" sz="1100" b="0" i="0" u="none" strike="noStrike" baseline="0" dirty="0">
                          <a:solidFill>
                            <a:schemeClr val="tx1"/>
                          </a:solidFill>
                          <a:latin typeface="+mn-lt"/>
                        </a:rPr>
                        <a:t>Se laver les mains régulièrement.</a:t>
                      </a:r>
                    </a:p>
                    <a:p>
                      <a:pPr marL="228600" marR="0" indent="-228600" algn="just" rtl="0">
                        <a:buFont typeface="+mj-lt"/>
                        <a:buAutoNum type="arabicPeriod" startAt="16"/>
                      </a:pPr>
                      <a:r>
                        <a:rPr lang="fr-FR" sz="1100" b="0" i="0" u="none" strike="noStrike" baseline="0" dirty="0">
                          <a:solidFill>
                            <a:schemeClr val="tx1"/>
                          </a:solidFill>
                          <a:latin typeface="+mn-lt"/>
                        </a:rPr>
                        <a:t>Analyser les risques liés à chaque tâche ou travail à réaliser au-delà des risques sanitaires et respecter les règles de sécurité métier</a:t>
                      </a:r>
                    </a:p>
                    <a:p>
                      <a:pPr marL="0" marR="0" indent="0" algn="just" rtl="0">
                        <a:buFont typeface="+mj-lt"/>
                        <a:buNone/>
                      </a:pPr>
                      <a:r>
                        <a:rPr lang="fr-FR" sz="1400" b="1" i="0" u="none" strike="noStrike" baseline="0" dirty="0">
                          <a:solidFill>
                            <a:srgbClr val="002060"/>
                          </a:solidFill>
                          <a:latin typeface="+mn-lt"/>
                        </a:rPr>
                        <a:t>En fin d’intervention</a:t>
                      </a:r>
                    </a:p>
                    <a:p>
                      <a:pPr marL="228600" marR="0" indent="-228600" algn="just" rtl="0">
                        <a:buFont typeface="+mj-lt"/>
                        <a:buAutoNum type="arabicPeriod" startAt="21"/>
                      </a:pPr>
                      <a:r>
                        <a:rPr lang="fr-FR" sz="1100" b="0" i="0" u="none" strike="noStrike" baseline="0" dirty="0">
                          <a:solidFill>
                            <a:schemeClr val="tx1"/>
                          </a:solidFill>
                          <a:latin typeface="+mn-lt"/>
                        </a:rPr>
                        <a:t>Désinfecter les EPI après chaque utilisation.</a:t>
                      </a:r>
                    </a:p>
                    <a:p>
                      <a:pPr marL="228600" marR="0" indent="-228600" algn="just" rtl="0">
                        <a:buFont typeface="+mj-lt"/>
                        <a:buAutoNum type="arabicPeriod" startAt="21"/>
                      </a:pPr>
                      <a:r>
                        <a:rPr lang="fr-FR" sz="1100" b="0" i="0" u="none" strike="noStrike" baseline="0" dirty="0">
                          <a:solidFill>
                            <a:schemeClr val="tx1"/>
                          </a:solidFill>
                          <a:latin typeface="+mn-lt"/>
                        </a:rPr>
                        <a:t>Désinfecter et nettoyer précautionneusement le matériel utilisé en utilisant les produits mis à disposition ou de l’eau savonneuse.</a:t>
                      </a:r>
                    </a:p>
                    <a:p>
                      <a:pPr marL="228600" marR="0" indent="-228600" algn="just" rtl="0">
                        <a:buFont typeface="+mj-lt"/>
                        <a:buAutoNum type="arabicPeriod" startAt="21"/>
                      </a:pPr>
                      <a:r>
                        <a:rPr lang="fr-FR" sz="1100" b="0" i="0" u="none" strike="noStrike" baseline="0" dirty="0">
                          <a:solidFill>
                            <a:schemeClr val="tx1"/>
                          </a:solidFill>
                          <a:latin typeface="+mn-lt"/>
                        </a:rPr>
                        <a:t>Ranger le matériel nettoyé.</a:t>
                      </a:r>
                    </a:p>
                    <a:p>
                      <a:pPr marL="228600" marR="0" indent="-228600" algn="just" rtl="0">
                        <a:buFont typeface="+mj-lt"/>
                        <a:buAutoNum type="arabicPeriod" startAt="21"/>
                      </a:pPr>
                      <a:r>
                        <a:rPr lang="fr-FR" sz="1100" b="0" i="0" u="none" strike="noStrike" baseline="0" dirty="0">
                          <a:solidFill>
                            <a:schemeClr val="tx1"/>
                          </a:solidFill>
                          <a:latin typeface="+mn-lt"/>
                        </a:rPr>
                        <a:t>Jeter les gants, masques utilisés dans une poubelle dédiée à cet usage.</a:t>
                      </a:r>
                    </a:p>
                    <a:p>
                      <a:pPr marL="228600" marR="0" indent="-228600" algn="just" rtl="0">
                        <a:buFont typeface="+mj-lt"/>
                        <a:buAutoNum type="arabicPeriod" startAt="21"/>
                      </a:pPr>
                      <a:r>
                        <a:rPr lang="fr-FR" sz="1100" b="0" i="0" u="none" strike="noStrike" baseline="0" dirty="0">
                          <a:solidFill>
                            <a:schemeClr val="tx1"/>
                          </a:solidFill>
                          <a:latin typeface="+mn-lt"/>
                        </a:rPr>
                        <a:t>Se laver les mains.</a:t>
                      </a:r>
                    </a:p>
                    <a:p>
                      <a:pPr marR="0" algn="just" rtl="0"/>
                      <a:endParaRPr lang="fr-FR" sz="1100" b="0" i="0" u="none" strike="noStrike" baseline="0" dirty="0">
                        <a:solidFill>
                          <a:schemeClr val="tx1"/>
                        </a:solidFill>
                        <a:latin typeface="+mn-lt"/>
                      </a:endParaRPr>
                    </a:p>
                    <a:p>
                      <a:pPr marR="0" algn="just" rtl="0"/>
                      <a:r>
                        <a:rPr lang="fr-FR" sz="1100" b="1" i="0" u="none" strike="noStrike" spc="-40" baseline="0" dirty="0">
                          <a:solidFill>
                            <a:schemeClr val="tx1"/>
                          </a:solidFill>
                          <a:latin typeface="+mn-lt"/>
                        </a:rPr>
                        <a:t>Consignes spécifiques concernant les objets oubliés ou perdus dans l’enceinte du golf :</a:t>
                      </a:r>
                    </a:p>
                    <a:p>
                      <a:pPr marL="171450" marR="0" indent="-171450" algn="just" rtl="0">
                        <a:buFont typeface="Arial" panose="020B0604020202020204" pitchFamily="34" charset="0"/>
                        <a:buChar char="•"/>
                      </a:pPr>
                      <a:r>
                        <a:rPr lang="fr-FR" sz="1100" b="0" i="0" u="none" strike="noStrike" baseline="0" dirty="0">
                          <a:solidFill>
                            <a:schemeClr val="tx1"/>
                          </a:solidFill>
                          <a:latin typeface="+mn-lt"/>
                        </a:rPr>
                        <a:t>Ramasser l’objet si possible avec des gants jetables.</a:t>
                      </a:r>
                    </a:p>
                    <a:p>
                      <a:pPr marL="171450" marR="0" indent="-171450" algn="just" rtl="0">
                        <a:buFont typeface="Arial" panose="020B0604020202020204" pitchFamily="34" charset="0"/>
                        <a:buChar char="•"/>
                      </a:pPr>
                      <a:r>
                        <a:rPr lang="fr-FR" sz="1100" b="0" i="0" u="none" strike="noStrike" baseline="0" dirty="0">
                          <a:solidFill>
                            <a:schemeClr val="tx1"/>
                          </a:solidFill>
                          <a:latin typeface="+mn-lt"/>
                        </a:rPr>
                        <a:t>Désinfecter l’objet si cela est possible.</a:t>
                      </a:r>
                    </a:p>
                    <a:p>
                      <a:pPr marL="171450" marR="0" indent="-171450" algn="just" rtl="0">
                        <a:buFont typeface="Arial" panose="020B0604020202020204" pitchFamily="34" charset="0"/>
                        <a:buChar char="•"/>
                      </a:pPr>
                      <a:r>
                        <a:rPr lang="fr-FR" sz="1100" b="0" i="0" u="none" strike="noStrike" baseline="0" dirty="0">
                          <a:solidFill>
                            <a:schemeClr val="tx1"/>
                          </a:solidFill>
                          <a:latin typeface="+mn-lt"/>
                        </a:rPr>
                        <a:t>Le déposer dans une zone définie à cet effet par la Direction.</a:t>
                      </a:r>
                    </a:p>
                    <a:p>
                      <a:pPr marL="171450" marR="0" indent="-171450" algn="just" rtl="0">
                        <a:buFont typeface="Arial" panose="020B0604020202020204" pitchFamily="34" charset="0"/>
                        <a:buChar char="•"/>
                      </a:pPr>
                      <a:r>
                        <a:rPr lang="fr-FR" sz="1100" b="0" i="0" u="none" strike="noStrike" baseline="0" dirty="0">
                          <a:solidFill>
                            <a:schemeClr val="tx1"/>
                          </a:solidFill>
                          <a:latin typeface="+mn-lt"/>
                        </a:rPr>
                        <a:t>Jeter les gants et se laver les mains ou, en l’absence de gants, se laver les mains à l’eau savonneuse.</a:t>
                      </a: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3012464"/>
                  </a:ext>
                </a:extLst>
              </a:tr>
            </a:tbl>
          </a:graphicData>
        </a:graphic>
      </p:graphicFrame>
      <p:graphicFrame>
        <p:nvGraphicFramePr>
          <p:cNvPr id="7" name="Tableau 6">
            <a:extLst>
              <a:ext uri="{FF2B5EF4-FFF2-40B4-BE49-F238E27FC236}">
                <a16:creationId xmlns:a16="http://schemas.microsoft.com/office/drawing/2014/main" id="{8EE83D55-2643-4C9D-AE8F-3E78821B9FFD}"/>
              </a:ext>
            </a:extLst>
          </p:cNvPr>
          <p:cNvGraphicFramePr>
            <a:graphicFrameLocks noGrp="1"/>
          </p:cNvGraphicFramePr>
          <p:nvPr>
            <p:extLst>
              <p:ext uri="{D42A27DB-BD31-4B8C-83A1-F6EECF244321}">
                <p14:modId xmlns:p14="http://schemas.microsoft.com/office/powerpoint/2010/main" val="1236366374"/>
              </p:ext>
            </p:extLst>
          </p:nvPr>
        </p:nvGraphicFramePr>
        <p:xfrm>
          <a:off x="410440" y="7729607"/>
          <a:ext cx="6037120" cy="1014344"/>
        </p:xfrm>
        <a:graphic>
          <a:graphicData uri="http://schemas.openxmlformats.org/drawingml/2006/table">
            <a:tbl>
              <a:tblPr firstRow="1" bandRow="1">
                <a:tableStyleId>{5C22544A-7EE6-4342-B048-85BDC9FD1C3A}</a:tableStyleId>
              </a:tblPr>
              <a:tblGrid>
                <a:gridCol w="1202230">
                  <a:extLst>
                    <a:ext uri="{9D8B030D-6E8A-4147-A177-3AD203B41FA5}">
                      <a16:colId xmlns:a16="http://schemas.microsoft.com/office/drawing/2014/main" val="686342177"/>
                    </a:ext>
                  </a:extLst>
                </a:gridCol>
                <a:gridCol w="4834890">
                  <a:extLst>
                    <a:ext uri="{9D8B030D-6E8A-4147-A177-3AD203B41FA5}">
                      <a16:colId xmlns:a16="http://schemas.microsoft.com/office/drawing/2014/main" val="3816890998"/>
                    </a:ext>
                  </a:extLst>
                </a:gridCol>
              </a:tblGrid>
              <a:tr h="1014344">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fr-FR" sz="1500" b="1" kern="1200" spc="0" baseline="0" dirty="0">
                          <a:solidFill>
                            <a:srgbClr val="E40714"/>
                          </a:solidFill>
                          <a:effectLst/>
                          <a:latin typeface="+mn-lt"/>
                          <a:ea typeface="+mn-ea"/>
                          <a:cs typeface="+mn-cs"/>
                        </a:rPr>
                        <a:t>Point</a:t>
                      </a:r>
                    </a:p>
                    <a:p>
                      <a:pPr algn="l"/>
                      <a:r>
                        <a:rPr lang="fr-FR" sz="1500" b="1" kern="1200" spc="0" baseline="0" dirty="0">
                          <a:solidFill>
                            <a:srgbClr val="E40714"/>
                          </a:solidFill>
                          <a:effectLst/>
                          <a:latin typeface="+mn-lt"/>
                          <a:ea typeface="+mn-ea"/>
                          <a:cs typeface="+mn-cs"/>
                        </a:rPr>
                        <a:t>d’attention</a:t>
                      </a:r>
                      <a:endParaRPr lang="fr-FR" sz="1500" spc="0" baseline="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just" rtl="0">
                        <a:buFont typeface="+mj-lt"/>
                        <a:buAutoNum type="arabicPeriod" startAt="4"/>
                      </a:pPr>
                      <a:endParaRPr lang="fr-FR" sz="1100" b="0" i="0" u="none" strike="noStrike" baseline="0" dirty="0">
                        <a:solidFill>
                          <a:schemeClr val="tx1"/>
                        </a:solidFill>
                        <a:latin typeface="+mn-lt"/>
                      </a:endParaRPr>
                    </a:p>
                    <a:p>
                      <a:r>
                        <a:rPr lang="fr-FR" sz="1200" b="1" kern="1200" spc="-50" baseline="0" dirty="0">
                          <a:solidFill>
                            <a:srgbClr val="04335E"/>
                          </a:solidFill>
                          <a:effectLst/>
                          <a:latin typeface="+mn-lt"/>
                          <a:ea typeface="+mn-ea"/>
                          <a:cs typeface="+mn-cs"/>
                        </a:rPr>
                        <a:t>Les contraintes nouvelles qui s’imposent à tous ne doivent pas faire oublier</a:t>
                      </a:r>
                      <a:r>
                        <a:rPr lang="fr-FR" sz="1200" b="1" kern="1200" dirty="0">
                          <a:solidFill>
                            <a:srgbClr val="04335E"/>
                          </a:solidFill>
                          <a:effectLst/>
                          <a:latin typeface="+mn-lt"/>
                          <a:ea typeface="+mn-ea"/>
                          <a:cs typeface="+mn-cs"/>
                        </a:rPr>
                        <a:t> </a:t>
                      </a:r>
                    </a:p>
                    <a:p>
                      <a:pPr marL="180975" lvl="0" indent="-180975">
                        <a:buFont typeface="Arial" panose="020B0604020202020204" pitchFamily="34" charset="0"/>
                        <a:buChar char="•"/>
                      </a:pPr>
                      <a:r>
                        <a:rPr lang="fr-FR" sz="1100" b="0" kern="1200" dirty="0">
                          <a:solidFill>
                            <a:schemeClr val="tx1"/>
                          </a:solidFill>
                          <a:effectLst/>
                          <a:latin typeface="+mn-lt"/>
                          <a:ea typeface="+mn-ea"/>
                          <a:cs typeface="+mn-cs"/>
                        </a:rPr>
                        <a:t>Le sens du service.</a:t>
                      </a:r>
                    </a:p>
                    <a:p>
                      <a:pPr marL="180975" lvl="0" indent="-180975">
                        <a:buFont typeface="Arial" panose="020B0604020202020204" pitchFamily="34" charset="0"/>
                        <a:buChar char="•"/>
                      </a:pPr>
                      <a:r>
                        <a:rPr lang="fr-FR" sz="1100" b="0" kern="1200" dirty="0">
                          <a:solidFill>
                            <a:schemeClr val="tx1"/>
                          </a:solidFill>
                          <a:effectLst/>
                          <a:latin typeface="+mn-lt"/>
                          <a:ea typeface="+mn-ea"/>
                          <a:cs typeface="+mn-cs"/>
                        </a:rPr>
                        <a:t>La convivialité.</a:t>
                      </a:r>
                    </a:p>
                    <a:p>
                      <a:pPr marL="180975" lvl="0" indent="-180975">
                        <a:buFont typeface="Arial" panose="020B0604020202020204" pitchFamily="34" charset="0"/>
                        <a:buChar char="•"/>
                      </a:pPr>
                      <a:r>
                        <a:rPr lang="fr-FR" sz="1100" b="0" kern="1200" dirty="0">
                          <a:solidFill>
                            <a:schemeClr val="tx1"/>
                          </a:solidFill>
                          <a:effectLst/>
                          <a:latin typeface="+mn-lt"/>
                          <a:ea typeface="+mn-ea"/>
                          <a:cs typeface="+mn-cs"/>
                        </a:rPr>
                        <a:t>La rigueur dans l’application des </a:t>
                      </a:r>
                      <a:r>
                        <a:rPr lang="fr-FR" sz="1100" b="0" kern="1200">
                          <a:solidFill>
                            <a:schemeClr val="tx1"/>
                          </a:solidFill>
                          <a:effectLst/>
                          <a:latin typeface="+mn-lt"/>
                          <a:ea typeface="+mn-ea"/>
                          <a:cs typeface="+mn-cs"/>
                        </a:rPr>
                        <a:t>procédures habituelles.</a:t>
                      </a:r>
                      <a:endParaRPr lang="fr-FR" sz="1100" b="0" kern="1200" dirty="0">
                        <a:solidFill>
                          <a:schemeClr val="tx1"/>
                        </a:solidFill>
                        <a:effectLst/>
                        <a:latin typeface="+mn-lt"/>
                        <a:ea typeface="+mn-ea"/>
                        <a:cs typeface="+mn-cs"/>
                      </a:endParaRP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012464"/>
                  </a:ext>
                </a:extLst>
              </a:tr>
            </a:tbl>
          </a:graphicData>
        </a:graphic>
      </p:graphicFrame>
      <p:graphicFrame>
        <p:nvGraphicFramePr>
          <p:cNvPr id="10" name="Tableau 9">
            <a:extLst>
              <a:ext uri="{FF2B5EF4-FFF2-40B4-BE49-F238E27FC236}">
                <a16:creationId xmlns:a16="http://schemas.microsoft.com/office/drawing/2014/main" id="{3F3690CB-8E3F-4BBA-82AA-DC3C93EF270F}"/>
              </a:ext>
            </a:extLst>
          </p:cNvPr>
          <p:cNvGraphicFramePr>
            <a:graphicFrameLocks noGrp="1"/>
          </p:cNvGraphicFramePr>
          <p:nvPr>
            <p:extLst>
              <p:ext uri="{D42A27DB-BD31-4B8C-83A1-F6EECF244321}">
                <p14:modId xmlns:p14="http://schemas.microsoft.com/office/powerpoint/2010/main" val="978515648"/>
              </p:ext>
            </p:extLst>
          </p:nvPr>
        </p:nvGraphicFramePr>
        <p:xfrm>
          <a:off x="389835" y="5111750"/>
          <a:ext cx="6052930" cy="2346960"/>
        </p:xfrm>
        <a:graphic>
          <a:graphicData uri="http://schemas.openxmlformats.org/drawingml/2006/table">
            <a:tbl>
              <a:tblPr firstRow="1" bandRow="1">
                <a:tableStyleId>{5C22544A-7EE6-4342-B048-85BDC9FD1C3A}</a:tableStyleId>
              </a:tblPr>
              <a:tblGrid>
                <a:gridCol w="1193509">
                  <a:extLst>
                    <a:ext uri="{9D8B030D-6E8A-4147-A177-3AD203B41FA5}">
                      <a16:colId xmlns:a16="http://schemas.microsoft.com/office/drawing/2014/main" val="686342177"/>
                    </a:ext>
                  </a:extLst>
                </a:gridCol>
                <a:gridCol w="4859421">
                  <a:extLst>
                    <a:ext uri="{9D8B030D-6E8A-4147-A177-3AD203B41FA5}">
                      <a16:colId xmlns:a16="http://schemas.microsoft.com/office/drawing/2014/main" val="3816890998"/>
                    </a:ext>
                  </a:extLst>
                </a:gridCol>
              </a:tblGrid>
              <a:tr h="1342559">
                <a:tc>
                  <a:txBody>
                    <a:bodyPr/>
                    <a:lstStyle/>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800" b="1" dirty="0">
                        <a:solidFill>
                          <a:srgbClr val="E40714"/>
                        </a:solidFill>
                        <a:effectLst/>
                        <a:latin typeface="+mn-lt"/>
                        <a:ea typeface="Calibri" panose="020F0502020204030204" pitchFamily="34" charset="0"/>
                        <a:cs typeface="Times New Roman" panose="02020603050405020304" pitchFamily="18" charset="0"/>
                      </a:endParaRPr>
                    </a:p>
                    <a:p>
                      <a:pPr algn="ctr"/>
                      <a:endParaRPr lang="fr-FR" sz="1500" b="1" kern="1200" dirty="0">
                        <a:solidFill>
                          <a:srgbClr val="E40714"/>
                        </a:solidFill>
                        <a:effectLst/>
                        <a:latin typeface="+mn-lt"/>
                        <a:ea typeface="+mn-ea"/>
                        <a:cs typeface="+mn-cs"/>
                      </a:endParaRPr>
                    </a:p>
                    <a:p>
                      <a:pPr algn="ctr"/>
                      <a:r>
                        <a:rPr lang="fr-FR" sz="1500" b="1" kern="1200" dirty="0">
                          <a:solidFill>
                            <a:srgbClr val="E40714"/>
                          </a:solidFill>
                          <a:effectLst/>
                          <a:latin typeface="+mn-lt"/>
                          <a:ea typeface="+mn-ea"/>
                          <a:cs typeface="+mn-cs"/>
                        </a:rPr>
                        <a:t>Vérifier</a:t>
                      </a:r>
                      <a:endParaRPr lang="fr-FR" sz="1500" dirty="0">
                        <a:solidFill>
                          <a:srgbClr val="E40714"/>
                        </a:solidFill>
                        <a:latin typeface="+mn-lt"/>
                      </a:endParaRPr>
                    </a:p>
                  </a:txBody>
                  <a:tcPr marL="135000" marR="13500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fr-FR" sz="1100" b="0" kern="1200" dirty="0">
                        <a:solidFill>
                          <a:schemeClr val="tx1"/>
                        </a:solidFill>
                        <a:effectLst/>
                        <a:latin typeface="+mn-lt"/>
                        <a:ea typeface="+mn-ea"/>
                        <a:cs typeface="+mn-cs"/>
                      </a:endParaRPr>
                    </a:p>
                    <a:p>
                      <a:pPr algn="just"/>
                      <a:r>
                        <a:rPr lang="fr-FR" sz="1100" b="0" kern="1200" dirty="0">
                          <a:solidFill>
                            <a:schemeClr val="tx1"/>
                          </a:solidFill>
                          <a:effectLst/>
                          <a:latin typeface="+mn-lt"/>
                          <a:ea typeface="+mn-ea"/>
                          <a:cs typeface="+mn-cs"/>
                        </a:rPr>
                        <a:t>S’assurer que des masques, gants et des produits désinfectants sont bien disponibles en quantité suffisante à son poste de travail ; alerter la personne en charge de la gestion de ces stocks selon la procédure édictée par la Direction.</a:t>
                      </a:r>
                    </a:p>
                    <a:p>
                      <a:pPr algn="just"/>
                      <a:endParaRPr lang="fr-FR" sz="1100" b="0" kern="1200" dirty="0">
                        <a:solidFill>
                          <a:schemeClr val="tx1"/>
                        </a:solidFill>
                        <a:effectLst/>
                        <a:latin typeface="+mn-lt"/>
                        <a:ea typeface="+mn-ea"/>
                        <a:cs typeface="+mn-cs"/>
                      </a:endParaRPr>
                    </a:p>
                    <a:p>
                      <a:pPr algn="just"/>
                      <a:r>
                        <a:rPr lang="fr-FR" sz="1100" b="0" kern="1200" dirty="0">
                          <a:solidFill>
                            <a:schemeClr val="tx1"/>
                          </a:solidFill>
                          <a:effectLst/>
                          <a:latin typeface="+mn-lt"/>
                          <a:ea typeface="+mn-ea"/>
                          <a:cs typeface="+mn-cs"/>
                        </a:rPr>
                        <a:t>Faire un point en fin de journée avec son manageur sur les missions réalisées et les difficultés rencontrées.</a:t>
                      </a:r>
                    </a:p>
                    <a:p>
                      <a:pPr algn="just"/>
                      <a:endParaRPr lang="fr-FR" sz="1100" b="0" kern="1200" dirty="0">
                        <a:solidFill>
                          <a:schemeClr val="tx1"/>
                        </a:solidFill>
                        <a:effectLst/>
                        <a:latin typeface="+mn-lt"/>
                        <a:ea typeface="+mn-ea"/>
                        <a:cs typeface="+mn-cs"/>
                      </a:endParaRPr>
                    </a:p>
                    <a:p>
                      <a:pPr algn="just"/>
                      <a:r>
                        <a:rPr lang="fr-FR" sz="1100" b="0" kern="1200" dirty="0">
                          <a:solidFill>
                            <a:schemeClr val="tx1"/>
                          </a:solidFill>
                          <a:effectLst/>
                          <a:latin typeface="+mn-lt"/>
                          <a:ea typeface="+mn-ea"/>
                          <a:cs typeface="+mn-cs"/>
                        </a:rPr>
                        <a:t>Communiquer avec son manageur et ses collègues : </a:t>
                      </a:r>
                      <a:r>
                        <a:rPr lang="fr-FR" sz="1100" b="0" kern="1200" dirty="0" err="1">
                          <a:solidFill>
                            <a:schemeClr val="tx1"/>
                          </a:solidFill>
                          <a:effectLst/>
                          <a:latin typeface="+mn-lt"/>
                          <a:ea typeface="+mn-ea"/>
                          <a:cs typeface="+mn-cs"/>
                        </a:rPr>
                        <a:t>reporting</a:t>
                      </a:r>
                      <a:r>
                        <a:rPr lang="fr-FR" sz="1100" b="0" kern="1200" dirty="0">
                          <a:solidFill>
                            <a:schemeClr val="tx1"/>
                          </a:solidFill>
                          <a:effectLst/>
                          <a:latin typeface="+mn-lt"/>
                          <a:ea typeface="+mn-ea"/>
                          <a:cs typeface="+mn-cs"/>
                        </a:rPr>
                        <a:t> quotidien avec identification des points d’amélioration et des bonnes pratiques ; retour et partage d’expérience.</a:t>
                      </a:r>
                    </a:p>
                    <a:p>
                      <a:pPr algn="just"/>
                      <a:endParaRPr lang="fr-FR" sz="1100" b="0" kern="1200" dirty="0">
                        <a:solidFill>
                          <a:schemeClr val="tx1"/>
                        </a:solidFill>
                        <a:effectLst/>
                        <a:latin typeface="+mn-lt"/>
                        <a:ea typeface="+mn-ea"/>
                        <a:cs typeface="+mn-cs"/>
                      </a:endParaRPr>
                    </a:p>
                    <a:p>
                      <a:pPr algn="just"/>
                      <a:r>
                        <a:rPr lang="fr-FR" sz="1100" b="0" kern="1200" dirty="0">
                          <a:solidFill>
                            <a:schemeClr val="tx1"/>
                          </a:solidFill>
                          <a:effectLst/>
                          <a:latin typeface="+mn-lt"/>
                          <a:ea typeface="+mn-ea"/>
                          <a:cs typeface="+mn-cs"/>
                        </a:rPr>
                        <a:t>S’assurer du respect des consignes de sécurité autres que sanitaires.</a:t>
                      </a:r>
                    </a:p>
                    <a:p>
                      <a:pPr algn="just"/>
                      <a:endParaRPr lang="fr-FR" sz="1100" b="0" kern="1200" dirty="0">
                        <a:solidFill>
                          <a:schemeClr val="tx1"/>
                        </a:solidFill>
                        <a:effectLst/>
                        <a:latin typeface="+mn-lt"/>
                        <a:ea typeface="+mn-ea"/>
                        <a:cs typeface="+mn-cs"/>
                      </a:endParaRPr>
                    </a:p>
                  </a:txBody>
                  <a:tcPr marL="135000" marR="135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012464"/>
                  </a:ext>
                </a:extLst>
              </a:tr>
            </a:tbl>
          </a:graphicData>
        </a:graphic>
      </p:graphicFrame>
      <p:sp>
        <p:nvSpPr>
          <p:cNvPr id="6" name="Rectangle 5">
            <a:extLst>
              <a:ext uri="{FF2B5EF4-FFF2-40B4-BE49-F238E27FC236}">
                <a16:creationId xmlns:a16="http://schemas.microsoft.com/office/drawing/2014/main" id="{3AA2847D-D78D-401F-B84A-E6FE53D8B0A5}"/>
              </a:ext>
            </a:extLst>
          </p:cNvPr>
          <p:cNvSpPr/>
          <p:nvPr/>
        </p:nvSpPr>
        <p:spPr>
          <a:xfrm>
            <a:off x="0" y="589935"/>
            <a:ext cx="6858000" cy="312650"/>
          </a:xfrm>
          <a:prstGeom prst="rect">
            <a:avLst/>
          </a:prstGeom>
        </p:spPr>
        <p:txBody>
          <a:bodyPr wrap="square">
            <a:spAutoFit/>
          </a:bodyPr>
          <a:lstStyle/>
          <a:p>
            <a:pPr algn="ctr">
              <a:lnSpc>
                <a:spcPct val="107000"/>
              </a:lnSpc>
              <a:spcAft>
                <a:spcPts val="600"/>
              </a:spcAft>
            </a:pPr>
            <a:r>
              <a:rPr lang="fr-FR" sz="1400" b="1" dirty="0">
                <a:solidFill>
                  <a:srgbClr val="002E5E"/>
                </a:solidFill>
                <a:latin typeface="Calibri" panose="020F0502020204030204" pitchFamily="34" charset="0"/>
                <a:ea typeface="Calibri" panose="020F0502020204030204" pitchFamily="34" charset="0"/>
                <a:cs typeface="Times New Roman" panose="02020603050405020304" pitchFamily="18" charset="0"/>
              </a:rPr>
              <a:t>Exemple fiche métier </a:t>
            </a:r>
            <a:r>
              <a:rPr lang="fr-FR" sz="1400" dirty="0">
                <a:solidFill>
                  <a:srgbClr val="002E5E"/>
                </a:solidFill>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002E5E"/>
                </a:solidFill>
                <a:latin typeface="Calibri" panose="020F0502020204030204" pitchFamily="34" charset="0"/>
                <a:ea typeface="Calibri" panose="020F0502020204030204" pitchFamily="34" charset="0"/>
                <a:cs typeface="Times New Roman" panose="02020603050405020304" pitchFamily="18" charset="0"/>
              </a:rPr>
              <a:t>Personnel de terrain</a:t>
            </a:r>
            <a:endParaRPr lang="fr-FR" sz="1400" dirty="0">
              <a:solidFill>
                <a:srgbClr val="002E5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55707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B6420754CE5C43B492770E8AC1879D" ma:contentTypeVersion="11" ma:contentTypeDescription="Crée un document." ma:contentTypeScope="" ma:versionID="56fff8859b72a5874a98c4d0031a6ed3">
  <xsd:schema xmlns:xsd="http://www.w3.org/2001/XMLSchema" xmlns:xs="http://www.w3.org/2001/XMLSchema" xmlns:p="http://schemas.microsoft.com/office/2006/metadata/properties" xmlns:ns3="86f94b7b-98c9-4b5a-886d-99af77b48d59" xmlns:ns4="83473968-775a-473e-9a7a-3a2a7f361cda" targetNamespace="http://schemas.microsoft.com/office/2006/metadata/properties" ma:root="true" ma:fieldsID="f5a0e3d4d285f4629fe8943eebc0683d" ns3:_="" ns4:_="">
    <xsd:import namespace="86f94b7b-98c9-4b5a-886d-99af77b48d59"/>
    <xsd:import namespace="83473968-775a-473e-9a7a-3a2a7f361c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94b7b-98c9-4b5a-886d-99af77b48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473968-775a-473e-9a7a-3a2a7f361cda"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C1261-11D2-415D-BE9F-341D51321010}">
  <ds:schemaRefs>
    <ds:schemaRef ds:uri="http://purl.org/dc/terms/"/>
    <ds:schemaRef ds:uri="http://purl.org/dc/elements/1.1/"/>
    <ds:schemaRef ds:uri="http://schemas.microsoft.com/office/infopath/2007/PartnerControls"/>
    <ds:schemaRef ds:uri="http://schemas.openxmlformats.org/package/2006/metadata/core-properties"/>
    <ds:schemaRef ds:uri="83473968-775a-473e-9a7a-3a2a7f361cda"/>
    <ds:schemaRef ds:uri="http://schemas.microsoft.com/office/2006/documentManagement/types"/>
    <ds:schemaRef ds:uri="86f94b7b-98c9-4b5a-886d-99af77b48d59"/>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527C5E-3546-4D4C-BAB7-0CF6093D6F5E}">
  <ds:schemaRefs>
    <ds:schemaRef ds:uri="http://schemas.microsoft.com/sharepoint/v3/contenttype/forms"/>
  </ds:schemaRefs>
</ds:datastoreItem>
</file>

<file path=customXml/itemProps3.xml><?xml version="1.0" encoding="utf-8"?>
<ds:datastoreItem xmlns:ds="http://schemas.openxmlformats.org/officeDocument/2006/customXml" ds:itemID="{5F471055-377F-4C8E-89AB-907600278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94b7b-98c9-4b5a-886d-99af77b48d59"/>
    <ds:schemaRef ds:uri="83473968-775a-473e-9a7a-3a2a7f361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96</TotalTime>
  <Words>562</Words>
  <Application>Microsoft Office PowerPoint</Application>
  <PresentationFormat>Format A4 (210 x 297 mm)</PresentationFormat>
  <Paragraphs>146</Paragraphs>
  <Slides>4</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Calibri Light</vt: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Florence GARBARSKI</dc:creator>
  <cp:lastModifiedBy>Florence GARBARSKI</cp:lastModifiedBy>
  <cp:revision>1</cp:revision>
  <dcterms:created xsi:type="dcterms:W3CDTF">2020-05-05T17:32:40Z</dcterms:created>
  <dcterms:modified xsi:type="dcterms:W3CDTF">2020-05-06T09:45:31Z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0x010100BCB6420754CE5C43B492770E8AC1879D</vt:lpwstr>
  </property>
</Properties>
</file>