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9"/>
  </p:notesMasterIdLst>
  <p:sldIdLst>
    <p:sldId id="264" r:id="rId5"/>
    <p:sldId id="257" r:id="rId6"/>
    <p:sldId id="260" r:id="rId7"/>
    <p:sldId id="265"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F3164-66C0-4053-A41F-02B317753FA9}" v="10" dt="2020-05-05T19:40:17.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showGuides="1">
      <p:cViewPr>
        <p:scale>
          <a:sx n="112" d="100"/>
          <a:sy n="112" d="100"/>
        </p:scale>
        <p:origin x="2220"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GARBARSKI" userId="e6b7710e-70eb-4f75-86ab-1bb99480b5da" providerId="ADAL" clId="{241F3164-66C0-4053-A41F-02B317753FA9}"/>
    <pc:docChg chg="modSld">
      <pc:chgData name="Florence GARBARSKI" userId="e6b7710e-70eb-4f75-86ab-1bb99480b5da" providerId="ADAL" clId="{241F3164-66C0-4053-A41F-02B317753FA9}" dt="2020-05-06T09:44:28.738" v="10" actId="20577"/>
      <pc:docMkLst>
        <pc:docMk/>
      </pc:docMkLst>
      <pc:sldChg chg="modSp">
        <pc:chgData name="Florence GARBARSKI" userId="e6b7710e-70eb-4f75-86ab-1bb99480b5da" providerId="ADAL" clId="{241F3164-66C0-4053-A41F-02B317753FA9}" dt="2020-05-06T09:41:48.024" v="1" actId="20577"/>
        <pc:sldMkLst>
          <pc:docMk/>
          <pc:sldMk cId="3849182304" sldId="257"/>
        </pc:sldMkLst>
        <pc:graphicFrameChg chg="modGraphic">
          <ac:chgData name="Florence GARBARSKI" userId="e6b7710e-70eb-4f75-86ab-1bb99480b5da" providerId="ADAL" clId="{241F3164-66C0-4053-A41F-02B317753FA9}" dt="2020-05-06T09:41:48.024" v="1" actId="20577"/>
          <ac:graphicFrameMkLst>
            <pc:docMk/>
            <pc:sldMk cId="3849182304" sldId="257"/>
            <ac:graphicFrameMk id="6" creationId="{7F317740-9B3B-418A-B79F-F2143CC45D9B}"/>
          </ac:graphicFrameMkLst>
        </pc:graphicFrameChg>
      </pc:sldChg>
      <pc:sldChg chg="modSp">
        <pc:chgData name="Florence GARBARSKI" userId="e6b7710e-70eb-4f75-86ab-1bb99480b5da" providerId="ADAL" clId="{241F3164-66C0-4053-A41F-02B317753FA9}" dt="2020-05-06T09:44:28.738" v="10" actId="20577"/>
        <pc:sldMkLst>
          <pc:docMk/>
          <pc:sldMk cId="3537557078" sldId="265"/>
        </pc:sldMkLst>
        <pc:graphicFrameChg chg="modGraphic">
          <ac:chgData name="Florence GARBARSKI" userId="e6b7710e-70eb-4f75-86ab-1bb99480b5da" providerId="ADAL" clId="{241F3164-66C0-4053-A41F-02B317753FA9}" dt="2020-05-06T09:42:33.350" v="3" actId="11"/>
          <ac:graphicFrameMkLst>
            <pc:docMk/>
            <pc:sldMk cId="3537557078" sldId="265"/>
            <ac:graphicFrameMk id="4" creationId="{687C2707-E65A-49E8-86FA-EDD6BC9AA470}"/>
          </ac:graphicFrameMkLst>
        </pc:graphicFrameChg>
        <pc:graphicFrameChg chg="modGraphic">
          <ac:chgData name="Florence GARBARSKI" userId="e6b7710e-70eb-4f75-86ab-1bb99480b5da" providerId="ADAL" clId="{241F3164-66C0-4053-A41F-02B317753FA9}" dt="2020-05-06T09:44:28.738" v="10" actId="20577"/>
          <ac:graphicFrameMkLst>
            <pc:docMk/>
            <pc:sldMk cId="3537557078" sldId="265"/>
            <ac:graphicFrameMk id="7" creationId="{8EE83D55-2643-4C9D-AE8F-3E78821B9FFD}"/>
          </ac:graphicFrameMkLst>
        </pc:graphicFrameChg>
      </pc:sldChg>
    </pc:docChg>
  </pc:docChgLst>
  <pc:docChgLst>
    <pc:chgData name="Florence GARBARSKI" userId="e6b7710e-70eb-4f75-86ab-1bb99480b5da" providerId="ADAL" clId="{C8DDFA32-94D8-4C0A-BCE7-A4AA74DAB193}"/>
    <pc:docChg chg="undo custSel modSld modMainMaster">
      <pc:chgData name="Florence GARBARSKI" userId="e6b7710e-70eb-4f75-86ab-1bb99480b5da" providerId="ADAL" clId="{C8DDFA32-94D8-4C0A-BCE7-A4AA74DAB193}" dt="2020-05-05T19:42:37.039" v="175" actId="20577"/>
      <pc:docMkLst>
        <pc:docMk/>
      </pc:docMkLst>
      <pc:sldChg chg="modSp">
        <pc:chgData name="Florence GARBARSKI" userId="e6b7710e-70eb-4f75-86ab-1bb99480b5da" providerId="ADAL" clId="{C8DDFA32-94D8-4C0A-BCE7-A4AA74DAB193}" dt="2020-05-05T19:31:56.096" v="30" actId="5793"/>
        <pc:sldMkLst>
          <pc:docMk/>
          <pc:sldMk cId="3849182304" sldId="257"/>
        </pc:sldMkLst>
        <pc:spChg chg="mod">
          <ac:chgData name="Florence GARBARSKI" userId="e6b7710e-70eb-4f75-86ab-1bb99480b5da" providerId="ADAL" clId="{C8DDFA32-94D8-4C0A-BCE7-A4AA74DAB193}" dt="2020-05-05T19:31:56.096" v="30" actId="5793"/>
          <ac:spMkLst>
            <pc:docMk/>
            <pc:sldMk cId="3849182304" sldId="257"/>
            <ac:spMk id="5" creationId="{A5D15D7B-7BF5-4BD3-A064-BF228971E4E1}"/>
          </ac:spMkLst>
        </pc:spChg>
      </pc:sldChg>
      <pc:sldChg chg="modSp">
        <pc:chgData name="Florence GARBARSKI" userId="e6b7710e-70eb-4f75-86ab-1bb99480b5da" providerId="ADAL" clId="{C8DDFA32-94D8-4C0A-BCE7-A4AA74DAB193}" dt="2020-05-05T19:39:13.848" v="121" actId="20577"/>
        <pc:sldMkLst>
          <pc:docMk/>
          <pc:sldMk cId="2239400301" sldId="260"/>
        </pc:sldMkLst>
        <pc:spChg chg="mod">
          <ac:chgData name="Florence GARBARSKI" userId="e6b7710e-70eb-4f75-86ab-1bb99480b5da" providerId="ADAL" clId="{C8DDFA32-94D8-4C0A-BCE7-A4AA74DAB193}" dt="2020-05-05T19:38:07.794" v="113" actId="1076"/>
          <ac:spMkLst>
            <pc:docMk/>
            <pc:sldMk cId="2239400301" sldId="260"/>
            <ac:spMk id="5" creationId="{A5D15D7B-7BF5-4BD3-A064-BF228971E4E1}"/>
          </ac:spMkLst>
        </pc:spChg>
        <pc:graphicFrameChg chg="mod modGraphic">
          <ac:chgData name="Florence GARBARSKI" userId="e6b7710e-70eb-4f75-86ab-1bb99480b5da" providerId="ADAL" clId="{C8DDFA32-94D8-4C0A-BCE7-A4AA74DAB193}" dt="2020-05-05T19:39:13.848" v="121" actId="20577"/>
          <ac:graphicFrameMkLst>
            <pc:docMk/>
            <pc:sldMk cId="2239400301" sldId="260"/>
            <ac:graphicFrameMk id="6" creationId="{7F317740-9B3B-418A-B79F-F2143CC45D9B}"/>
          </ac:graphicFrameMkLst>
        </pc:graphicFrameChg>
      </pc:sldChg>
      <pc:sldChg chg="modSp">
        <pc:chgData name="Florence GARBARSKI" userId="e6b7710e-70eb-4f75-86ab-1bb99480b5da" providerId="ADAL" clId="{C8DDFA32-94D8-4C0A-BCE7-A4AA74DAB193}" dt="2020-05-05T19:31:43.898" v="15" actId="5793"/>
        <pc:sldMkLst>
          <pc:docMk/>
          <pc:sldMk cId="792748807" sldId="264"/>
        </pc:sldMkLst>
        <pc:spChg chg="mod">
          <ac:chgData name="Florence GARBARSKI" userId="e6b7710e-70eb-4f75-86ab-1bb99480b5da" providerId="ADAL" clId="{C8DDFA32-94D8-4C0A-BCE7-A4AA74DAB193}" dt="2020-05-05T19:31:43.898" v="15" actId="5793"/>
          <ac:spMkLst>
            <pc:docMk/>
            <pc:sldMk cId="792748807" sldId="264"/>
            <ac:spMk id="19" creationId="{A464F886-268E-42DB-A2BE-049C184753EF}"/>
          </ac:spMkLst>
        </pc:spChg>
      </pc:sldChg>
      <pc:sldChg chg="delSp modSp">
        <pc:chgData name="Florence GARBARSKI" userId="e6b7710e-70eb-4f75-86ab-1bb99480b5da" providerId="ADAL" clId="{C8DDFA32-94D8-4C0A-BCE7-A4AA74DAB193}" dt="2020-05-05T19:42:37.039" v="175" actId="20577"/>
        <pc:sldMkLst>
          <pc:docMk/>
          <pc:sldMk cId="3537557078" sldId="265"/>
        </pc:sldMkLst>
        <pc:spChg chg="del mod">
          <ac:chgData name="Florence GARBARSKI" userId="e6b7710e-70eb-4f75-86ab-1bb99480b5da" providerId="ADAL" clId="{C8DDFA32-94D8-4C0A-BCE7-A4AA74DAB193}" dt="2020-05-05T19:36:54.593" v="107" actId="478"/>
          <ac:spMkLst>
            <pc:docMk/>
            <pc:sldMk cId="3537557078" sldId="265"/>
            <ac:spMk id="9" creationId="{EAED4F6E-0D50-4B8B-ADF9-4DB9993D730C}"/>
          </ac:spMkLst>
        </pc:spChg>
        <pc:graphicFrameChg chg="mod modGraphic">
          <ac:chgData name="Florence GARBARSKI" userId="e6b7710e-70eb-4f75-86ab-1bb99480b5da" providerId="ADAL" clId="{C8DDFA32-94D8-4C0A-BCE7-A4AA74DAB193}" dt="2020-05-05T19:42:21.233" v="173" actId="20577"/>
          <ac:graphicFrameMkLst>
            <pc:docMk/>
            <pc:sldMk cId="3537557078" sldId="265"/>
            <ac:graphicFrameMk id="4" creationId="{687C2707-E65A-49E8-86FA-EDD6BC9AA470}"/>
          </ac:graphicFrameMkLst>
        </pc:graphicFrameChg>
        <pc:graphicFrameChg chg="mod modGraphic">
          <ac:chgData name="Florence GARBARSKI" userId="e6b7710e-70eb-4f75-86ab-1bb99480b5da" providerId="ADAL" clId="{C8DDFA32-94D8-4C0A-BCE7-A4AA74DAB193}" dt="2020-05-05T19:41:21.759" v="142" actId="1036"/>
          <ac:graphicFrameMkLst>
            <pc:docMk/>
            <pc:sldMk cId="3537557078" sldId="265"/>
            <ac:graphicFrameMk id="7" creationId="{8EE83D55-2643-4C9D-AE8F-3E78821B9FFD}"/>
          </ac:graphicFrameMkLst>
        </pc:graphicFrameChg>
        <pc:graphicFrameChg chg="mod modGraphic">
          <ac:chgData name="Florence GARBARSKI" userId="e6b7710e-70eb-4f75-86ab-1bb99480b5da" providerId="ADAL" clId="{C8DDFA32-94D8-4C0A-BCE7-A4AA74DAB193}" dt="2020-05-05T19:42:37.039" v="175" actId="20577"/>
          <ac:graphicFrameMkLst>
            <pc:docMk/>
            <pc:sldMk cId="3537557078" sldId="265"/>
            <ac:graphicFrameMk id="10" creationId="{3F3690CB-8E3F-4BBA-82AA-DC3C93EF270F}"/>
          </ac:graphicFrameMkLst>
        </pc:graphicFrameChg>
      </pc:sldChg>
      <pc:sldMasterChg chg="modSldLayout">
        <pc:chgData name="Florence GARBARSKI" userId="e6b7710e-70eb-4f75-86ab-1bb99480b5da" providerId="ADAL" clId="{C8DDFA32-94D8-4C0A-BCE7-A4AA74DAB193}" dt="2020-05-05T19:37:55.738" v="112" actId="478"/>
        <pc:sldMasterMkLst>
          <pc:docMk/>
          <pc:sldMasterMk cId="1328296509" sldId="2147483710"/>
        </pc:sldMasterMkLst>
        <pc:sldLayoutChg chg="delSp">
          <pc:chgData name="Florence GARBARSKI" userId="e6b7710e-70eb-4f75-86ab-1bb99480b5da" providerId="ADAL" clId="{C8DDFA32-94D8-4C0A-BCE7-A4AA74DAB193}" dt="2020-05-05T19:37:55.738" v="112" actId="478"/>
          <pc:sldLayoutMkLst>
            <pc:docMk/>
            <pc:sldMasterMk cId="1328296509" sldId="2147483710"/>
            <pc:sldLayoutMk cId="2506814537" sldId="2147483724"/>
          </pc:sldLayoutMkLst>
          <pc:picChg chg="del">
            <ac:chgData name="Florence GARBARSKI" userId="e6b7710e-70eb-4f75-86ab-1bb99480b5da" providerId="ADAL" clId="{C8DDFA32-94D8-4C0A-BCE7-A4AA74DAB193}" dt="2020-05-05T19:37:55.738" v="112" actId="478"/>
            <ac:picMkLst>
              <pc:docMk/>
              <pc:sldMasterMk cId="1328296509" sldId="2147483710"/>
              <pc:sldLayoutMk cId="2506814537" sldId="2147483724"/>
              <ac:picMk id="9" creationId="{2D74ACCA-8FD4-4593-B1FA-D1205532FB55}"/>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2F579-11D8-4DB8-BD45-5FFDAC3842E0}" type="datetimeFigureOut">
              <a:rPr lang="fr-FR" smtClean="0"/>
              <a:t>06/05/2020</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48E1C-1E20-4BEF-8CAC-24A9C25E0FF4}" type="slidenum">
              <a:rPr lang="fr-FR" smtClean="0"/>
              <a:t>‹N°›</a:t>
            </a:fld>
            <a:endParaRPr lang="fr-FR"/>
          </a:p>
        </p:txBody>
      </p:sp>
    </p:spTree>
    <p:extLst>
      <p:ext uri="{BB962C8B-B14F-4D97-AF65-F5344CB8AC3E}">
        <p14:creationId xmlns:p14="http://schemas.microsoft.com/office/powerpoint/2010/main" val="345355524"/>
      </p:ext>
    </p:extLst>
  </p:cSld>
  <p:clrMap bg1="lt1" tx1="dk1" bg2="lt2" tx2="dk2" accent1="accent1" accent2="accent2" accent3="accent3" accent4="accent4" accent5="accent5" accent6="accent6" hlink="hlink" folHlink="folHlink"/>
  <p:notesStyle>
    <a:lvl1pPr marL="0" algn="l" defTabSz="538764" rtl="0" eaLnBrk="1" latinLnBrk="0" hangingPunct="1">
      <a:defRPr sz="707" kern="1200">
        <a:solidFill>
          <a:schemeClr val="tx1"/>
        </a:solidFill>
        <a:latin typeface="+mn-lt"/>
        <a:ea typeface="+mn-ea"/>
        <a:cs typeface="+mn-cs"/>
      </a:defRPr>
    </a:lvl1pPr>
    <a:lvl2pPr marL="269382" algn="l" defTabSz="538764" rtl="0" eaLnBrk="1" latinLnBrk="0" hangingPunct="1">
      <a:defRPr sz="707" kern="1200">
        <a:solidFill>
          <a:schemeClr val="tx1"/>
        </a:solidFill>
        <a:latin typeface="+mn-lt"/>
        <a:ea typeface="+mn-ea"/>
        <a:cs typeface="+mn-cs"/>
      </a:defRPr>
    </a:lvl2pPr>
    <a:lvl3pPr marL="538764" algn="l" defTabSz="538764" rtl="0" eaLnBrk="1" latinLnBrk="0" hangingPunct="1">
      <a:defRPr sz="707" kern="1200">
        <a:solidFill>
          <a:schemeClr val="tx1"/>
        </a:solidFill>
        <a:latin typeface="+mn-lt"/>
        <a:ea typeface="+mn-ea"/>
        <a:cs typeface="+mn-cs"/>
      </a:defRPr>
    </a:lvl3pPr>
    <a:lvl4pPr marL="808147" algn="l" defTabSz="538764" rtl="0" eaLnBrk="1" latinLnBrk="0" hangingPunct="1">
      <a:defRPr sz="707" kern="1200">
        <a:solidFill>
          <a:schemeClr val="tx1"/>
        </a:solidFill>
        <a:latin typeface="+mn-lt"/>
        <a:ea typeface="+mn-ea"/>
        <a:cs typeface="+mn-cs"/>
      </a:defRPr>
    </a:lvl4pPr>
    <a:lvl5pPr marL="1077529" algn="l" defTabSz="538764" rtl="0" eaLnBrk="1" latinLnBrk="0" hangingPunct="1">
      <a:defRPr sz="707" kern="1200">
        <a:solidFill>
          <a:schemeClr val="tx1"/>
        </a:solidFill>
        <a:latin typeface="+mn-lt"/>
        <a:ea typeface="+mn-ea"/>
        <a:cs typeface="+mn-cs"/>
      </a:defRPr>
    </a:lvl5pPr>
    <a:lvl6pPr marL="1346911" algn="l" defTabSz="538764" rtl="0" eaLnBrk="1" latinLnBrk="0" hangingPunct="1">
      <a:defRPr sz="707" kern="1200">
        <a:solidFill>
          <a:schemeClr val="tx1"/>
        </a:solidFill>
        <a:latin typeface="+mn-lt"/>
        <a:ea typeface="+mn-ea"/>
        <a:cs typeface="+mn-cs"/>
      </a:defRPr>
    </a:lvl6pPr>
    <a:lvl7pPr marL="1616293" algn="l" defTabSz="538764" rtl="0" eaLnBrk="1" latinLnBrk="0" hangingPunct="1">
      <a:defRPr sz="707" kern="1200">
        <a:solidFill>
          <a:schemeClr val="tx1"/>
        </a:solidFill>
        <a:latin typeface="+mn-lt"/>
        <a:ea typeface="+mn-ea"/>
        <a:cs typeface="+mn-cs"/>
      </a:defRPr>
    </a:lvl7pPr>
    <a:lvl8pPr marL="1885676" algn="l" defTabSz="538764" rtl="0" eaLnBrk="1" latinLnBrk="0" hangingPunct="1">
      <a:defRPr sz="707" kern="1200">
        <a:solidFill>
          <a:schemeClr val="tx1"/>
        </a:solidFill>
        <a:latin typeface="+mn-lt"/>
        <a:ea typeface="+mn-ea"/>
        <a:cs typeface="+mn-cs"/>
      </a:defRPr>
    </a:lvl8pPr>
    <a:lvl9pPr marL="2155058" algn="l" defTabSz="538764" rtl="0" eaLnBrk="1" latinLnBrk="0" hangingPunct="1">
      <a:defRPr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0523CE-AFC4-40D6-BF4D-13DFF671C741}" type="slidenum">
              <a:rPr lang="fr-FR" smtClean="0"/>
              <a:t>1</a:t>
            </a:fld>
            <a:endParaRPr lang="fr-FR"/>
          </a:p>
        </p:txBody>
      </p:sp>
    </p:spTree>
    <p:extLst>
      <p:ext uri="{BB962C8B-B14F-4D97-AF65-F5344CB8AC3E}">
        <p14:creationId xmlns:p14="http://schemas.microsoft.com/office/powerpoint/2010/main" val="116439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0523CE-AFC4-40D6-BF4D-13DFF671C741}" type="slidenum">
              <a:rPr lang="fr-FR" smtClean="0"/>
              <a:t>2</a:t>
            </a:fld>
            <a:endParaRPr lang="fr-FR"/>
          </a:p>
        </p:txBody>
      </p:sp>
    </p:spTree>
    <p:extLst>
      <p:ext uri="{BB962C8B-B14F-4D97-AF65-F5344CB8AC3E}">
        <p14:creationId xmlns:p14="http://schemas.microsoft.com/office/powerpoint/2010/main" val="99405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0523CE-AFC4-40D6-BF4D-13DFF671C741}" type="slidenum">
              <a:rPr lang="fr-FR" smtClean="0"/>
              <a:t>3</a:t>
            </a:fld>
            <a:endParaRPr lang="fr-FR"/>
          </a:p>
        </p:txBody>
      </p:sp>
    </p:spTree>
    <p:extLst>
      <p:ext uri="{BB962C8B-B14F-4D97-AF65-F5344CB8AC3E}">
        <p14:creationId xmlns:p14="http://schemas.microsoft.com/office/powerpoint/2010/main" val="187787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0523CE-AFC4-40D6-BF4D-13DFF671C741}" type="slidenum">
              <a:rPr lang="fr-FR" smtClean="0"/>
              <a:t>4</a:t>
            </a:fld>
            <a:endParaRPr lang="fr-FR"/>
          </a:p>
        </p:txBody>
      </p:sp>
    </p:spTree>
    <p:extLst>
      <p:ext uri="{BB962C8B-B14F-4D97-AF65-F5344CB8AC3E}">
        <p14:creationId xmlns:p14="http://schemas.microsoft.com/office/powerpoint/2010/main" val="73607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336303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360742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287289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descr="Une image contenant signe&#10;&#10;Description générée automatiquement">
            <a:extLst>
              <a:ext uri="{FF2B5EF4-FFF2-40B4-BE49-F238E27FC236}">
                <a16:creationId xmlns:a16="http://schemas.microsoft.com/office/drawing/2014/main" id="{F701C3A5-6EC0-458A-8503-221F60CD8D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818" b="5696"/>
          <a:stretch/>
        </p:blipFill>
        <p:spPr>
          <a:xfrm>
            <a:off x="0" y="9087443"/>
            <a:ext cx="6858000" cy="762000"/>
          </a:xfrm>
          <a:prstGeom prst="rect">
            <a:avLst/>
          </a:prstGeom>
        </p:spPr>
      </p:pic>
      <p:sp>
        <p:nvSpPr>
          <p:cNvPr id="4" name="Date Placeholder 3"/>
          <p:cNvSpPr>
            <a:spLocks noGrp="1"/>
          </p:cNvSpPr>
          <p:nvPr>
            <p:ph type="dt" sz="half" idx="10"/>
          </p:nvPr>
        </p:nvSpPr>
        <p:spPr/>
        <p:txBody>
          <a:bodyPr/>
          <a:lstStyle/>
          <a:p>
            <a:fld id="{1B2BE7B8-E355-4AA8-8320-C93A92973DC7}"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17F59D1-A198-4A03-A68F-F107E911F2E4}" type="slidenum">
              <a:rPr lang="fr-FR" smtClean="0"/>
              <a:t>‹N°›</a:t>
            </a:fld>
            <a:endParaRPr lang="fr-FR"/>
          </a:p>
        </p:txBody>
      </p:sp>
      <p:pic>
        <p:nvPicPr>
          <p:cNvPr id="7" name="Image 6" descr="Une image contenant tissu, gens, blanc&#10;&#10;Description générée automatiquement">
            <a:extLst>
              <a:ext uri="{FF2B5EF4-FFF2-40B4-BE49-F238E27FC236}">
                <a16:creationId xmlns:a16="http://schemas.microsoft.com/office/drawing/2014/main" id="{031460DF-9FB0-4DF4-9939-A9116BFCA7BA}"/>
              </a:ext>
            </a:extLst>
          </p:cNvPr>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rot="16200000">
            <a:off x="793582" y="3047921"/>
            <a:ext cx="5268755" cy="6855918"/>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2D74ACCA-8FD4-4593-B1FA-D1205532FB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2507" y="269189"/>
            <a:ext cx="796365" cy="386478"/>
          </a:xfrm>
          <a:prstGeom prst="rect">
            <a:avLst/>
          </a:prstGeom>
        </p:spPr>
      </p:pic>
    </p:spTree>
    <p:extLst>
      <p:ext uri="{BB962C8B-B14F-4D97-AF65-F5344CB8AC3E}">
        <p14:creationId xmlns:p14="http://schemas.microsoft.com/office/powerpoint/2010/main" val="191740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10" name="Image 9" descr="Une image contenant signe&#10;&#10;Description générée automatiquement">
            <a:extLst>
              <a:ext uri="{FF2B5EF4-FFF2-40B4-BE49-F238E27FC236}">
                <a16:creationId xmlns:a16="http://schemas.microsoft.com/office/drawing/2014/main" id="{F701C3A5-6EC0-458A-8503-221F60CD8D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818" b="5696"/>
          <a:stretch/>
        </p:blipFill>
        <p:spPr>
          <a:xfrm>
            <a:off x="0" y="9087443"/>
            <a:ext cx="6858000" cy="762000"/>
          </a:xfrm>
          <a:prstGeom prst="rect">
            <a:avLst/>
          </a:prstGeom>
        </p:spPr>
      </p:pic>
      <p:sp>
        <p:nvSpPr>
          <p:cNvPr id="4" name="Date Placeholder 3"/>
          <p:cNvSpPr>
            <a:spLocks noGrp="1"/>
          </p:cNvSpPr>
          <p:nvPr>
            <p:ph type="dt" sz="half" idx="10"/>
          </p:nvPr>
        </p:nvSpPr>
        <p:spPr/>
        <p:txBody>
          <a:bodyPr/>
          <a:lstStyle/>
          <a:p>
            <a:fld id="{1B2BE7B8-E355-4AA8-8320-C93A92973DC7}"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17F59D1-A198-4A03-A68F-F107E911F2E4}" type="slidenum">
              <a:rPr lang="fr-FR" smtClean="0"/>
              <a:t>‹N°›</a:t>
            </a:fld>
            <a:endParaRPr lang="fr-FR"/>
          </a:p>
        </p:txBody>
      </p:sp>
      <p:pic>
        <p:nvPicPr>
          <p:cNvPr id="7" name="Image 6" descr="Une image contenant tissu, gens, blanc&#10;&#10;Description générée automatiquement">
            <a:extLst>
              <a:ext uri="{FF2B5EF4-FFF2-40B4-BE49-F238E27FC236}">
                <a16:creationId xmlns:a16="http://schemas.microsoft.com/office/drawing/2014/main" id="{031460DF-9FB0-4DF4-9939-A9116BFCA7BA}"/>
              </a:ext>
            </a:extLst>
          </p:cNvPr>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rot="16200000">
            <a:off x="793582" y="3047921"/>
            <a:ext cx="5268755" cy="6855918"/>
          </a:xfrm>
          <a:prstGeom prst="rect">
            <a:avLst/>
          </a:prstGeom>
        </p:spPr>
      </p:pic>
    </p:spTree>
    <p:extLst>
      <p:ext uri="{BB962C8B-B14F-4D97-AF65-F5344CB8AC3E}">
        <p14:creationId xmlns:p14="http://schemas.microsoft.com/office/powerpoint/2010/main" val="2506814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de section">
    <p:spTree>
      <p:nvGrpSpPr>
        <p:cNvPr id="1" name=""/>
        <p:cNvGrpSpPr/>
        <p:nvPr/>
      </p:nvGrpSpPr>
      <p:grpSpPr>
        <a:xfrm>
          <a:off x="0" y="0"/>
          <a:ext cx="0" cy="0"/>
          <a:chOff x="0" y="0"/>
          <a:chExt cx="0" cy="0"/>
        </a:xfrm>
      </p:grpSpPr>
      <p:pic>
        <p:nvPicPr>
          <p:cNvPr id="8" name="Image 7" descr="Une image contenant tissu, gens, blanc&#10;&#10;Description générée automatiquement">
            <a:extLst>
              <a:ext uri="{FF2B5EF4-FFF2-40B4-BE49-F238E27FC236}">
                <a16:creationId xmlns:a16="http://schemas.microsoft.com/office/drawing/2014/main" id="{ACAD4C0F-5210-42EC-A897-82327A0C543A}"/>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16200000">
            <a:off x="793582" y="2499913"/>
            <a:ext cx="5268755" cy="6855918"/>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DC11945E-CEA1-4563-9247-CC5D9C1195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1715" y="264122"/>
            <a:ext cx="779802" cy="369972"/>
          </a:xfrm>
          <a:prstGeom prst="rect">
            <a:avLst/>
          </a:prstGeom>
        </p:spPr>
      </p:pic>
    </p:spTree>
    <p:extLst>
      <p:ext uri="{BB962C8B-B14F-4D97-AF65-F5344CB8AC3E}">
        <p14:creationId xmlns:p14="http://schemas.microsoft.com/office/powerpoint/2010/main" val="16500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251380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43640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10DD54-EE7D-4641-89E7-F2DBF8AF5B53}" type="datetimeFigureOut">
              <a:rPr lang="fr-FR" smtClean="0"/>
              <a:t>06/05/2020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229508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10DD54-EE7D-4641-89E7-F2DBF8AF5B53}" type="datetimeFigureOut">
              <a:rPr lang="fr-FR" smtClean="0"/>
              <a:t>06/05/2020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337343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10DD54-EE7D-4641-89E7-F2DBF8AF5B53}" type="datetimeFigureOut">
              <a:rPr lang="fr-FR" smtClean="0"/>
              <a:t>06/05/2020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397464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0DD54-EE7D-4641-89E7-F2DBF8AF5B53}" type="datetimeFigureOut">
              <a:rPr lang="fr-FR" smtClean="0"/>
              <a:t>06/05/2020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895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10DD54-EE7D-4641-89E7-F2DBF8AF5B53}" type="datetimeFigureOut">
              <a:rPr lang="fr-FR" smtClean="0"/>
              <a:t>06/05/2020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128643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10DD54-EE7D-4641-89E7-F2DBF8AF5B53}" type="datetimeFigureOut">
              <a:rPr lang="fr-FR" smtClean="0"/>
              <a:t>06/05/2020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26571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310DD54-EE7D-4641-89E7-F2DBF8AF5B53}" type="datetimeFigureOut">
              <a:rPr lang="fr-FR" smtClean="0"/>
              <a:t>06/05/2020</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2795B09-BFF2-44BB-BF28-35F15D79E205}" type="slidenum">
              <a:rPr lang="fr-FR" smtClean="0"/>
              <a:t>‹N°›</a:t>
            </a:fld>
            <a:endParaRPr lang="fr-FR"/>
          </a:p>
        </p:txBody>
      </p:sp>
    </p:spTree>
    <p:extLst>
      <p:ext uri="{BB962C8B-B14F-4D97-AF65-F5344CB8AC3E}">
        <p14:creationId xmlns:p14="http://schemas.microsoft.com/office/powerpoint/2010/main" val="13282965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4" r:id="rId13"/>
    <p:sldLayoutId id="214748372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dessin, assiette&#10;&#10;Description générée automatiquement">
            <a:extLst>
              <a:ext uri="{FF2B5EF4-FFF2-40B4-BE49-F238E27FC236}">
                <a16:creationId xmlns:a16="http://schemas.microsoft.com/office/drawing/2014/main" id="{59D2099D-35D0-4BB1-B43A-615AFC95E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408" y="1127916"/>
            <a:ext cx="1302725" cy="583584"/>
          </a:xfrm>
          <a:prstGeom prst="rect">
            <a:avLst/>
          </a:prstGeom>
        </p:spPr>
      </p:pic>
      <p:pic>
        <p:nvPicPr>
          <p:cNvPr id="8" name="Image 7" descr="Une image contenant signe&#10;&#10;Description générée automatiquement">
            <a:extLst>
              <a:ext uri="{FF2B5EF4-FFF2-40B4-BE49-F238E27FC236}">
                <a16:creationId xmlns:a16="http://schemas.microsoft.com/office/drawing/2014/main" id="{15F7ED99-5DE7-4DB1-8174-172F7D916595}"/>
              </a:ext>
            </a:extLst>
          </p:cNvPr>
          <p:cNvPicPr>
            <a:picLocks noChangeAspect="1"/>
          </p:cNvPicPr>
          <p:nvPr/>
        </p:nvPicPr>
        <p:blipFill rotWithShape="1">
          <a:blip r:embed="rId4">
            <a:extLst>
              <a:ext uri="{28A0092B-C50C-407E-A947-70E740481C1C}">
                <a14:useLocalDpi xmlns:a14="http://schemas.microsoft.com/office/drawing/2010/main" val="0"/>
              </a:ext>
            </a:extLst>
          </a:blip>
          <a:srcRect t="57818" b="5696"/>
          <a:stretch/>
        </p:blipFill>
        <p:spPr>
          <a:xfrm>
            <a:off x="1" y="8385820"/>
            <a:ext cx="6858000" cy="703385"/>
          </a:xfrm>
          <a:prstGeom prst="rect">
            <a:avLst/>
          </a:prstGeom>
        </p:spPr>
      </p:pic>
      <p:pic>
        <p:nvPicPr>
          <p:cNvPr id="7" name="Image 6" descr="Une image contenant tissu, gens, blanc&#10;&#10;Description générée automatiquement">
            <a:extLst>
              <a:ext uri="{FF2B5EF4-FFF2-40B4-BE49-F238E27FC236}">
                <a16:creationId xmlns:a16="http://schemas.microsoft.com/office/drawing/2014/main" id="{E6218849-36AD-4FE7-A3CD-AE38E130D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98605" y="2502240"/>
            <a:ext cx="4875083" cy="6872294"/>
          </a:xfrm>
          <a:prstGeom prst="rect">
            <a:avLst/>
          </a:prstGeom>
        </p:spPr>
      </p:pic>
      <p:sp>
        <p:nvSpPr>
          <p:cNvPr id="19" name="ZoneTexte 18">
            <a:extLst>
              <a:ext uri="{FF2B5EF4-FFF2-40B4-BE49-F238E27FC236}">
                <a16:creationId xmlns:a16="http://schemas.microsoft.com/office/drawing/2014/main" id="{A464F886-268E-42DB-A2BE-049C184753EF}"/>
              </a:ext>
            </a:extLst>
          </p:cNvPr>
          <p:cNvSpPr txBox="1"/>
          <p:nvPr/>
        </p:nvSpPr>
        <p:spPr>
          <a:xfrm>
            <a:off x="52252" y="2838081"/>
            <a:ext cx="6749652" cy="3646383"/>
          </a:xfrm>
          <a:prstGeom prst="rect">
            <a:avLst/>
          </a:prstGeom>
          <a:noFill/>
        </p:spPr>
        <p:txBody>
          <a:bodyPr wrap="square" rtlCol="0">
            <a:spAutoFit/>
          </a:bodyPr>
          <a:lstStyle/>
          <a:p>
            <a:pPr algn="ctr"/>
            <a:r>
              <a:rPr lang="fr-FR" sz="2800" b="1" dirty="0">
                <a:solidFill>
                  <a:srgbClr val="E40714"/>
                </a:solidFill>
              </a:rPr>
              <a:t>Exemple de</a:t>
            </a:r>
          </a:p>
          <a:p>
            <a:pPr algn="ctr"/>
            <a:r>
              <a:rPr lang="fr-FR" sz="3543" b="1" dirty="0">
                <a:solidFill>
                  <a:srgbClr val="04335E"/>
                </a:solidFill>
              </a:rPr>
              <a:t>FICHE MÉTIER COVID-19</a:t>
            </a:r>
          </a:p>
          <a:p>
            <a:pPr algn="ctr"/>
            <a:r>
              <a:rPr lang="fr-FR" sz="2800" b="1" dirty="0">
                <a:solidFill>
                  <a:srgbClr val="E40714"/>
                </a:solidFill>
              </a:rPr>
              <a:t>Enseignant (e)</a:t>
            </a:r>
          </a:p>
          <a:p>
            <a:pPr algn="ctr"/>
            <a:endParaRPr lang="fr-FR" sz="738" b="1" dirty="0"/>
          </a:p>
          <a:p>
            <a:pPr algn="ctr"/>
            <a:endParaRPr lang="fr-FR" sz="812" b="1" dirty="0"/>
          </a:p>
          <a:p>
            <a:pPr algn="ctr"/>
            <a:r>
              <a:rPr lang="fr-FR" sz="1772" b="1" dirty="0"/>
              <a:t>Quelles précautions prendre lors de la reprise du travail </a:t>
            </a:r>
            <a:endParaRPr lang="fr-FR" sz="1772" dirty="0"/>
          </a:p>
          <a:p>
            <a:pPr algn="ctr"/>
            <a:r>
              <a:rPr lang="fr-FR" sz="1772" b="1" dirty="0"/>
              <a:t>pour lutter contre la propagation du Covid-19 ?</a:t>
            </a:r>
            <a:endParaRPr lang="fr-FR" sz="1772" dirty="0"/>
          </a:p>
          <a:p>
            <a:pPr algn="ctr"/>
            <a:endParaRPr lang="fr-FR" sz="2362" dirty="0"/>
          </a:p>
          <a:p>
            <a:pPr algn="ctr"/>
            <a:endParaRPr lang="fr-FR" sz="3248" b="1" dirty="0">
              <a:solidFill>
                <a:srgbClr val="04335E"/>
              </a:solidFill>
            </a:endParaRPr>
          </a:p>
          <a:p>
            <a:pPr algn="ctr"/>
            <a:endParaRPr lang="fr-FR" sz="3248" b="1" dirty="0">
              <a:solidFill>
                <a:srgbClr val="04335E"/>
              </a:solidFill>
            </a:endParaRPr>
          </a:p>
        </p:txBody>
      </p:sp>
      <p:pic>
        <p:nvPicPr>
          <p:cNvPr id="9" name="Image 8">
            <a:extLst>
              <a:ext uri="{FF2B5EF4-FFF2-40B4-BE49-F238E27FC236}">
                <a16:creationId xmlns:a16="http://schemas.microsoft.com/office/drawing/2014/main" id="{1E9BE96D-471A-4FB3-A570-59761C2460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196371"/>
            <a:ext cx="6749653" cy="544513"/>
          </a:xfrm>
          <a:prstGeom prst="rect">
            <a:avLst/>
          </a:prstGeom>
        </p:spPr>
      </p:pic>
      <p:sp>
        <p:nvSpPr>
          <p:cNvPr id="29" name="ZoneTexte 28">
            <a:extLst>
              <a:ext uri="{FF2B5EF4-FFF2-40B4-BE49-F238E27FC236}">
                <a16:creationId xmlns:a16="http://schemas.microsoft.com/office/drawing/2014/main" id="{5E8F67EA-5631-4F93-8874-EFEED72DA004}"/>
              </a:ext>
            </a:extLst>
          </p:cNvPr>
          <p:cNvSpPr txBox="1"/>
          <p:nvPr/>
        </p:nvSpPr>
        <p:spPr>
          <a:xfrm>
            <a:off x="5676984" y="9577347"/>
            <a:ext cx="1355799" cy="227185"/>
          </a:xfrm>
          <a:prstGeom prst="rect">
            <a:avLst/>
          </a:prstGeom>
          <a:noFill/>
        </p:spPr>
        <p:txBody>
          <a:bodyPr wrap="square" rtlCol="0">
            <a:spAutoFit/>
          </a:bodyPr>
          <a:lstStyle/>
          <a:p>
            <a:pPr algn="ctr"/>
            <a:r>
              <a:rPr lang="fr-FR" sz="886" dirty="0">
                <a:solidFill>
                  <a:srgbClr val="04335E"/>
                </a:solidFill>
              </a:rPr>
              <a:t>mai 2020</a:t>
            </a:r>
          </a:p>
        </p:txBody>
      </p:sp>
    </p:spTree>
    <p:extLst>
      <p:ext uri="{BB962C8B-B14F-4D97-AF65-F5344CB8AC3E}">
        <p14:creationId xmlns:p14="http://schemas.microsoft.com/office/powerpoint/2010/main" val="79274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15D7B-7BF5-4BD3-A064-BF228971E4E1}"/>
              </a:ext>
            </a:extLst>
          </p:cNvPr>
          <p:cNvSpPr/>
          <p:nvPr/>
        </p:nvSpPr>
        <p:spPr>
          <a:xfrm>
            <a:off x="0" y="1165543"/>
            <a:ext cx="6858000" cy="1321965"/>
          </a:xfrm>
          <a:prstGeom prst="rect">
            <a:avLst/>
          </a:prstGeom>
        </p:spPr>
        <p:txBody>
          <a:bodyPr wrap="square">
            <a:spAutoFit/>
          </a:bodyPr>
          <a:lstStyle/>
          <a:p>
            <a:pPr algn="ctr">
              <a:lnSpc>
                <a:spcPct val="107000"/>
              </a:lnSpc>
              <a:spcAft>
                <a:spcPts val="60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Exemple Fiche métier</a:t>
            </a:r>
          </a:p>
          <a:p>
            <a:pPr algn="ctr">
              <a:lnSpc>
                <a:spcPct val="107000"/>
              </a:lnSpc>
              <a:spcAft>
                <a:spcPts val="60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Enseignant(e)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fr-FR" sz="1500"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Quelles précautions prendre lors de la reprise du travail </a:t>
            </a:r>
            <a:endParaRPr lang="fr-FR" sz="1500" dirty="0">
              <a:solidFill>
                <a:srgbClr val="E40714"/>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fr-FR" sz="1500"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pour lutter contre la propagation du Covid-19 ?</a:t>
            </a:r>
            <a:endParaRPr lang="fr-FR" sz="1500" dirty="0">
              <a:solidFill>
                <a:srgbClr val="E40714"/>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6">
            <a:extLst>
              <a:ext uri="{FF2B5EF4-FFF2-40B4-BE49-F238E27FC236}">
                <a16:creationId xmlns:a16="http://schemas.microsoft.com/office/drawing/2014/main" id="{7F317740-9B3B-418A-B79F-F2143CC45D9B}"/>
              </a:ext>
            </a:extLst>
          </p:cNvPr>
          <p:cNvGraphicFramePr>
            <a:graphicFrameLocks noGrp="1"/>
          </p:cNvGraphicFramePr>
          <p:nvPr>
            <p:extLst>
              <p:ext uri="{D42A27DB-BD31-4B8C-83A1-F6EECF244321}">
                <p14:modId xmlns:p14="http://schemas.microsoft.com/office/powerpoint/2010/main" val="4219081637"/>
              </p:ext>
            </p:extLst>
          </p:nvPr>
        </p:nvGraphicFramePr>
        <p:xfrm>
          <a:off x="420576" y="2931380"/>
          <a:ext cx="6052930" cy="2021620"/>
        </p:xfrm>
        <a:graphic>
          <a:graphicData uri="http://schemas.openxmlformats.org/drawingml/2006/table">
            <a:tbl>
              <a:tblPr firstRow="1" bandRow="1">
                <a:tableStyleId>{5C22544A-7EE6-4342-B048-85BDC9FD1C3A}</a:tableStyleId>
              </a:tblPr>
              <a:tblGrid>
                <a:gridCol w="1177507">
                  <a:extLst>
                    <a:ext uri="{9D8B030D-6E8A-4147-A177-3AD203B41FA5}">
                      <a16:colId xmlns:a16="http://schemas.microsoft.com/office/drawing/2014/main" val="686342177"/>
                    </a:ext>
                  </a:extLst>
                </a:gridCol>
                <a:gridCol w="4875423">
                  <a:extLst>
                    <a:ext uri="{9D8B030D-6E8A-4147-A177-3AD203B41FA5}">
                      <a16:colId xmlns:a16="http://schemas.microsoft.com/office/drawing/2014/main" val="3816890998"/>
                    </a:ext>
                  </a:extLst>
                </a:gridCol>
              </a:tblGrid>
              <a:tr h="2021620">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500" b="1" dirty="0">
                          <a:solidFill>
                            <a:srgbClr val="E40714"/>
                          </a:solidFill>
                          <a:effectLst/>
                          <a:latin typeface="+mn-lt"/>
                          <a:ea typeface="Calibri" panose="020F0502020204030204" pitchFamily="34" charset="0"/>
                          <a:cs typeface="Times New Roman" panose="02020603050405020304" pitchFamily="18" charset="0"/>
                        </a:rPr>
                        <a:t>Risques de </a:t>
                      </a:r>
                      <a:r>
                        <a:rPr lang="fr-FR" sz="1500" b="1" spc="-70" baseline="0" dirty="0">
                          <a:solidFill>
                            <a:srgbClr val="E40714"/>
                          </a:solidFill>
                          <a:effectLst/>
                          <a:latin typeface="+mn-lt"/>
                          <a:ea typeface="Calibri" panose="020F0502020204030204" pitchFamily="34" charset="0"/>
                          <a:cs typeface="Times New Roman" panose="02020603050405020304" pitchFamily="18" charset="0"/>
                        </a:rPr>
                        <a:t>transmission</a:t>
                      </a:r>
                      <a:endParaRPr lang="fr-FR" sz="1500" spc="-70" baseline="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9875" lvl="0" indent="-182563" algn="just">
                        <a:lnSpc>
                          <a:spcPct val="107000"/>
                        </a:lnSpc>
                        <a:spcAft>
                          <a:spcPts val="0"/>
                        </a:spcAft>
                        <a:buFont typeface="Arial" panose="020B0604020202020204" pitchFamily="34" charset="0"/>
                        <a:buChar char="•"/>
                        <a:tabLst>
                          <a:tab pos="6186488" algn="l"/>
                        </a:tabLst>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Quand vous êtes touché(e) par un postillon ou une gouttelette contaminée.</a:t>
                      </a:r>
                    </a:p>
                    <a:p>
                      <a:pPr marL="269875" lvl="0" indent="-182563" algn="just">
                        <a:lnSpc>
                          <a:spcPct val="107000"/>
                        </a:lnSpc>
                        <a:spcAft>
                          <a:spcPts val="0"/>
                        </a:spcAft>
                        <a:buFont typeface="Arial" panose="020B0604020202020204" pitchFamily="34" charset="0"/>
                        <a:buChar char="•"/>
                        <a:tabLst>
                          <a:tab pos="6186488" algn="l"/>
                        </a:tabLst>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Quand vous portez vos mains ou un objet contaminé au visage (mains non lavées, surfaces contaminées telles que objets, cartons ou poignées ; le virus peut survivre de quelques heures à quelques jours.</a:t>
                      </a:r>
                    </a:p>
                    <a:p>
                      <a:pPr marL="269875" lvl="0" indent="-182563" algn="just">
                        <a:lnSpc>
                          <a:spcPct val="107000"/>
                        </a:lnSpc>
                        <a:spcAft>
                          <a:spcPts val="0"/>
                        </a:spcAft>
                        <a:buFont typeface="Arial" panose="020B0604020202020204" pitchFamily="34" charset="0"/>
                        <a:buChar char="•"/>
                        <a:tabLst>
                          <a:tab pos="6186488" algn="l"/>
                        </a:tabLst>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Quand vous mangez, buvez, fumez ou vapotez, si vous avez les mains sales ou que vous partagez des aliments, des bouteilles ou verres ou tasses avec d’autres.</a:t>
                      </a:r>
                    </a:p>
                    <a:p>
                      <a:pPr marL="269875" lvl="0" indent="-182563" algn="just">
                        <a:lnSpc>
                          <a:spcPct val="107000"/>
                        </a:lnSpc>
                        <a:spcAft>
                          <a:spcPts val="0"/>
                        </a:spcAft>
                        <a:buFont typeface="Arial" panose="020B0604020202020204" pitchFamily="34" charset="0"/>
                        <a:buChar char="•"/>
                        <a:tabLst>
                          <a:tab pos="6186488" algn="l"/>
                        </a:tabLst>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Lors d’un contact de la main vers la bouche, le risque est très important.</a:t>
                      </a:r>
                    </a:p>
                  </a:txBody>
                  <a:tcPr marL="135000" marR="135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3012464"/>
                  </a:ext>
                </a:extLst>
              </a:tr>
            </a:tbl>
          </a:graphicData>
        </a:graphic>
      </p:graphicFrame>
      <p:graphicFrame>
        <p:nvGraphicFramePr>
          <p:cNvPr id="7" name="Tableau 6">
            <a:extLst>
              <a:ext uri="{FF2B5EF4-FFF2-40B4-BE49-F238E27FC236}">
                <a16:creationId xmlns:a16="http://schemas.microsoft.com/office/drawing/2014/main" id="{5DCF3838-9C77-408D-87BB-2AC3AB531AE3}"/>
              </a:ext>
            </a:extLst>
          </p:cNvPr>
          <p:cNvGraphicFramePr>
            <a:graphicFrameLocks noGrp="1"/>
          </p:cNvGraphicFramePr>
          <p:nvPr>
            <p:extLst>
              <p:ext uri="{D42A27DB-BD31-4B8C-83A1-F6EECF244321}">
                <p14:modId xmlns:p14="http://schemas.microsoft.com/office/powerpoint/2010/main" val="2597661695"/>
              </p:ext>
            </p:extLst>
          </p:nvPr>
        </p:nvGraphicFramePr>
        <p:xfrm>
          <a:off x="402535" y="6248775"/>
          <a:ext cx="6052930" cy="1965325"/>
        </p:xfrm>
        <a:graphic>
          <a:graphicData uri="http://schemas.openxmlformats.org/drawingml/2006/table">
            <a:tbl>
              <a:tblPr firstRow="1" bandRow="1">
                <a:tableStyleId>{5C22544A-7EE6-4342-B048-85BDC9FD1C3A}</a:tableStyleId>
              </a:tblPr>
              <a:tblGrid>
                <a:gridCol w="1178539">
                  <a:extLst>
                    <a:ext uri="{9D8B030D-6E8A-4147-A177-3AD203B41FA5}">
                      <a16:colId xmlns:a16="http://schemas.microsoft.com/office/drawing/2014/main" val="686342177"/>
                    </a:ext>
                  </a:extLst>
                </a:gridCol>
                <a:gridCol w="4874391">
                  <a:extLst>
                    <a:ext uri="{9D8B030D-6E8A-4147-A177-3AD203B41FA5}">
                      <a16:colId xmlns:a16="http://schemas.microsoft.com/office/drawing/2014/main" val="3816890998"/>
                    </a:ext>
                  </a:extLst>
                </a:gridCol>
              </a:tblGrid>
              <a:tr h="1633994">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ctr"/>
                      <a:r>
                        <a:rPr lang="fr-FR" sz="1500" b="1" kern="1200" dirty="0">
                          <a:solidFill>
                            <a:srgbClr val="E40714"/>
                          </a:solidFill>
                          <a:effectLst/>
                          <a:latin typeface="+mn-lt"/>
                          <a:ea typeface="+mn-ea"/>
                          <a:cs typeface="+mn-cs"/>
                        </a:rPr>
                        <a:t>Préparer</a:t>
                      </a:r>
                      <a:endParaRPr lang="fr-FR" sz="150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endParaRPr lang="fr-FR" sz="1100" b="0" u="sng" kern="1200" dirty="0">
                        <a:solidFill>
                          <a:schemeClr val="tx1"/>
                        </a:solidFill>
                        <a:effectLst/>
                        <a:latin typeface="+mn-lt"/>
                        <a:ea typeface="+mn-ea"/>
                        <a:cs typeface="+mn-cs"/>
                      </a:endParaRPr>
                    </a:p>
                    <a:p>
                      <a:pPr algn="just">
                        <a:lnSpc>
                          <a:spcPct val="107000"/>
                        </a:lnSpc>
                        <a:spcAft>
                          <a:spcPts val="0"/>
                        </a:spcAft>
                      </a:pPr>
                      <a:r>
                        <a:rPr lang="fr-FR" sz="1100" b="0" u="sng" kern="1200" dirty="0">
                          <a:solidFill>
                            <a:schemeClr val="tx1"/>
                          </a:solidFill>
                          <a:effectLst/>
                          <a:latin typeface="+mn-lt"/>
                          <a:ea typeface="+mn-ea"/>
                          <a:cs typeface="+mn-cs"/>
                        </a:rPr>
                        <a:t>Le 1</a:t>
                      </a:r>
                      <a:r>
                        <a:rPr lang="fr-FR" sz="1100" b="0" u="sng" kern="1200" baseline="30000" dirty="0">
                          <a:solidFill>
                            <a:schemeClr val="tx1"/>
                          </a:solidFill>
                          <a:effectLst/>
                          <a:latin typeface="+mn-lt"/>
                          <a:ea typeface="+mn-ea"/>
                          <a:cs typeface="+mn-cs"/>
                        </a:rPr>
                        <a:t>er</a:t>
                      </a:r>
                      <a:r>
                        <a:rPr lang="fr-FR" sz="1100" b="0" u="sng" kern="1200" dirty="0">
                          <a:solidFill>
                            <a:schemeClr val="tx1"/>
                          </a:solidFill>
                          <a:effectLst/>
                          <a:latin typeface="+mn-lt"/>
                          <a:ea typeface="+mn-ea"/>
                          <a:cs typeface="+mn-cs"/>
                        </a:rPr>
                        <a:t> jour d’ouverture du site </a:t>
                      </a:r>
                    </a:p>
                    <a:p>
                      <a:pPr algn="just">
                        <a:lnSpc>
                          <a:spcPct val="107000"/>
                        </a:lnSpc>
                        <a:spcAft>
                          <a:spcPts val="0"/>
                        </a:spcAft>
                      </a:pPr>
                      <a:endParaRPr lang="fr-FR" sz="1100" b="0" u="none" kern="1200" dirty="0">
                        <a:solidFill>
                          <a:schemeClr val="tx1"/>
                        </a:solidFill>
                        <a:effectLst/>
                        <a:latin typeface="+mn-lt"/>
                        <a:ea typeface="+mn-ea"/>
                        <a:cs typeface="+mn-cs"/>
                      </a:endParaRPr>
                    </a:p>
                    <a:p>
                      <a:pPr algn="just">
                        <a:lnSpc>
                          <a:spcPct val="107000"/>
                        </a:lnSpc>
                        <a:spcAft>
                          <a:spcPts val="0"/>
                        </a:spcAft>
                      </a:pPr>
                      <a:r>
                        <a:rPr lang="fr-FR" sz="1100" b="0" u="none" kern="1200" dirty="0">
                          <a:solidFill>
                            <a:schemeClr val="tx1"/>
                          </a:solidFill>
                          <a:effectLst/>
                          <a:latin typeface="+mn-lt"/>
                          <a:ea typeface="+mn-ea"/>
                          <a:cs typeface="+mn-cs"/>
                        </a:rPr>
                        <a:t>Participer à la réunion d’information animée par la Direction : contraintes et bonnes conduites à tenir face aux membres ou aux clients et entre collègues.</a:t>
                      </a:r>
                    </a:p>
                    <a:p>
                      <a:pPr algn="just">
                        <a:lnSpc>
                          <a:spcPct val="107000"/>
                        </a:lnSpc>
                        <a:spcAft>
                          <a:spcPts val="0"/>
                        </a:spcAft>
                      </a:pPr>
                      <a:endParaRPr lang="fr-FR" sz="1100" b="0" u="none" kern="1200" dirty="0">
                        <a:solidFill>
                          <a:schemeClr val="tx1"/>
                        </a:solidFill>
                        <a:effectLst/>
                        <a:latin typeface="+mn-lt"/>
                        <a:ea typeface="+mn-ea"/>
                        <a:cs typeface="+mn-cs"/>
                      </a:endParaRPr>
                    </a:p>
                    <a:p>
                      <a:pPr algn="just">
                        <a:lnSpc>
                          <a:spcPct val="107000"/>
                        </a:lnSpc>
                        <a:spcAft>
                          <a:spcPts val="0"/>
                        </a:spcAft>
                      </a:pPr>
                      <a:r>
                        <a:rPr lang="fr-FR" sz="1100" b="0" u="none" kern="1200" dirty="0">
                          <a:solidFill>
                            <a:schemeClr val="tx1"/>
                          </a:solidFill>
                          <a:effectLst/>
                          <a:latin typeface="+mn-lt"/>
                          <a:ea typeface="+mn-ea"/>
                          <a:cs typeface="+mn-cs"/>
                        </a:rPr>
                        <a:t>Prendre connaissance et respecter les nouveaux horaires et plannings de travail.</a:t>
                      </a:r>
                    </a:p>
                    <a:p>
                      <a:pPr algn="just">
                        <a:lnSpc>
                          <a:spcPct val="107000"/>
                        </a:lnSpc>
                        <a:spcAft>
                          <a:spcPts val="0"/>
                        </a:spcAft>
                      </a:pPr>
                      <a:endParaRPr lang="fr-FR" sz="1100" b="0" u="none" kern="1200" dirty="0">
                        <a:solidFill>
                          <a:schemeClr val="tx1"/>
                        </a:solidFill>
                        <a:effectLst/>
                        <a:latin typeface="+mn-lt"/>
                        <a:ea typeface="+mn-ea"/>
                        <a:cs typeface="+mn-cs"/>
                      </a:endParaRPr>
                    </a:p>
                    <a:p>
                      <a:pPr algn="just">
                        <a:lnSpc>
                          <a:spcPct val="107000"/>
                        </a:lnSpc>
                        <a:spcAft>
                          <a:spcPts val="0"/>
                        </a:spcAft>
                      </a:pPr>
                      <a:r>
                        <a:rPr lang="fr-FR" sz="1100" b="0" u="none" kern="1200" dirty="0">
                          <a:solidFill>
                            <a:schemeClr val="tx1"/>
                          </a:solidFill>
                          <a:effectLst/>
                          <a:latin typeface="+mn-lt"/>
                          <a:ea typeface="+mn-ea"/>
                          <a:cs typeface="+mn-cs"/>
                        </a:rPr>
                        <a:t>Prendre connaissance de la conduite à tenir sur les parcours (application des nouvelles normes). </a:t>
                      </a:r>
                    </a:p>
                    <a:p>
                      <a:pPr algn="just">
                        <a:lnSpc>
                          <a:spcPct val="107000"/>
                        </a:lnSpc>
                        <a:spcAft>
                          <a:spcPts val="800"/>
                        </a:spcAft>
                      </a:pPr>
                      <a:endParaRPr lang="fr-FR" sz="1100" b="0" u="none" kern="1200" dirty="0">
                        <a:solidFill>
                          <a:schemeClr val="tx1"/>
                        </a:solidFill>
                        <a:effectLst/>
                        <a:latin typeface="+mn-lt"/>
                        <a:ea typeface="+mn-ea"/>
                        <a:cs typeface="+mn-cs"/>
                      </a:endParaRP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12464"/>
                  </a:ext>
                </a:extLst>
              </a:tr>
            </a:tbl>
          </a:graphicData>
        </a:graphic>
      </p:graphicFrame>
      <p:sp>
        <p:nvSpPr>
          <p:cNvPr id="8" name="Rectangle 7">
            <a:extLst>
              <a:ext uri="{FF2B5EF4-FFF2-40B4-BE49-F238E27FC236}">
                <a16:creationId xmlns:a16="http://schemas.microsoft.com/office/drawing/2014/main" id="{60361E8B-AA79-439B-A4ED-5437AFB83B26}"/>
              </a:ext>
            </a:extLst>
          </p:cNvPr>
          <p:cNvSpPr/>
          <p:nvPr/>
        </p:nvSpPr>
        <p:spPr>
          <a:xfrm>
            <a:off x="4" y="5421779"/>
            <a:ext cx="6857999" cy="369332"/>
          </a:xfrm>
          <a:prstGeom prst="rect">
            <a:avLst/>
          </a:prstGeom>
        </p:spPr>
        <p:txBody>
          <a:bodyPr wrap="square">
            <a:spAutoFit/>
          </a:bodyPr>
          <a:lstStyle/>
          <a:p>
            <a:pPr algn="ctr"/>
            <a:r>
              <a:rPr lang="fr-FR"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Trois</a:t>
            </a:r>
            <a:r>
              <a:rPr lang="fr-FR" sz="1350"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phases essentielles dans toutes les actions</a:t>
            </a:r>
            <a:endParaRPr lang="fr-FR" dirty="0">
              <a:solidFill>
                <a:srgbClr val="E40714"/>
              </a:solidFill>
            </a:endParaRPr>
          </a:p>
        </p:txBody>
      </p:sp>
    </p:spTree>
    <p:extLst>
      <p:ext uri="{BB962C8B-B14F-4D97-AF65-F5344CB8AC3E}">
        <p14:creationId xmlns:p14="http://schemas.microsoft.com/office/powerpoint/2010/main" val="384918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15D7B-7BF5-4BD3-A064-BF228971E4E1}"/>
              </a:ext>
            </a:extLst>
          </p:cNvPr>
          <p:cNvSpPr/>
          <p:nvPr/>
        </p:nvSpPr>
        <p:spPr>
          <a:xfrm>
            <a:off x="0" y="0"/>
            <a:ext cx="6858000" cy="312650"/>
          </a:xfrm>
          <a:prstGeom prst="rect">
            <a:avLst/>
          </a:prstGeom>
        </p:spPr>
        <p:txBody>
          <a:bodyPr wrap="square">
            <a:spAutoFit/>
          </a:bodyPr>
          <a:lstStyle/>
          <a:p>
            <a:pPr algn="ctr">
              <a:lnSpc>
                <a:spcPct val="107000"/>
              </a:lnSpc>
              <a:spcAft>
                <a:spcPts val="600"/>
              </a:spcAft>
            </a:pPr>
            <a:r>
              <a:rPr lang="fr-FR"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Exemple fiche métier </a:t>
            </a:r>
            <a:r>
              <a:rPr lang="fr-FR" sz="1400" dirty="0">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Enseignant(e)</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6">
            <a:extLst>
              <a:ext uri="{FF2B5EF4-FFF2-40B4-BE49-F238E27FC236}">
                <a16:creationId xmlns:a16="http://schemas.microsoft.com/office/drawing/2014/main" id="{7F317740-9B3B-418A-B79F-F2143CC45D9B}"/>
              </a:ext>
            </a:extLst>
          </p:cNvPr>
          <p:cNvGraphicFramePr>
            <a:graphicFrameLocks noGrp="1"/>
          </p:cNvGraphicFramePr>
          <p:nvPr>
            <p:extLst>
              <p:ext uri="{D42A27DB-BD31-4B8C-83A1-F6EECF244321}">
                <p14:modId xmlns:p14="http://schemas.microsoft.com/office/powerpoint/2010/main" val="2003834792"/>
              </p:ext>
            </p:extLst>
          </p:nvPr>
        </p:nvGraphicFramePr>
        <p:xfrm>
          <a:off x="413168" y="359230"/>
          <a:ext cx="6052930" cy="8610600"/>
        </p:xfrm>
        <a:graphic>
          <a:graphicData uri="http://schemas.openxmlformats.org/drawingml/2006/table">
            <a:tbl>
              <a:tblPr firstRow="1" bandRow="1">
                <a:tableStyleId>{5C22544A-7EE6-4342-B048-85BDC9FD1C3A}</a:tableStyleId>
              </a:tblPr>
              <a:tblGrid>
                <a:gridCol w="1184364">
                  <a:extLst>
                    <a:ext uri="{9D8B030D-6E8A-4147-A177-3AD203B41FA5}">
                      <a16:colId xmlns:a16="http://schemas.microsoft.com/office/drawing/2014/main" val="686342177"/>
                    </a:ext>
                  </a:extLst>
                </a:gridCol>
                <a:gridCol w="4868566">
                  <a:extLst>
                    <a:ext uri="{9D8B030D-6E8A-4147-A177-3AD203B41FA5}">
                      <a16:colId xmlns:a16="http://schemas.microsoft.com/office/drawing/2014/main" val="3816890998"/>
                    </a:ext>
                  </a:extLst>
                </a:gridCol>
              </a:tblGrid>
              <a:tr h="8599714">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r>
                        <a:rPr lang="fr-FR" sz="1500" b="1" kern="1200" dirty="0">
                          <a:solidFill>
                            <a:srgbClr val="E40714"/>
                          </a:solidFill>
                          <a:effectLst/>
                          <a:latin typeface="+mn-lt"/>
                          <a:ea typeface="+mn-ea"/>
                          <a:cs typeface="+mn-cs"/>
                        </a:rPr>
                        <a:t>Réaliser</a:t>
                      </a:r>
                      <a:endParaRPr lang="fr-FR" sz="150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endParaRPr lang="fr-FR" sz="600" b="1" i="0" u="none" strike="noStrike" baseline="0" dirty="0">
                        <a:solidFill>
                          <a:srgbClr val="04335E"/>
                        </a:solidFill>
                        <a:latin typeface="+mn-lt"/>
                      </a:endParaRPr>
                    </a:p>
                    <a:p>
                      <a:pPr marR="0" algn="l" rtl="0"/>
                      <a:r>
                        <a:rPr lang="fr-FR" sz="1400" b="1" i="0" u="none" strike="noStrike" baseline="0" dirty="0">
                          <a:solidFill>
                            <a:srgbClr val="04335E"/>
                          </a:solidFill>
                          <a:latin typeface="+mn-lt"/>
                        </a:rPr>
                        <a:t>En préambule : principes généraux</a:t>
                      </a:r>
                    </a:p>
                    <a:p>
                      <a:pPr marL="180975" marR="0" indent="-180975" algn="just" rtl="0">
                        <a:buFont typeface="+mj-lt"/>
                        <a:buAutoNum type="arabicPeriod"/>
                      </a:pPr>
                      <a:r>
                        <a:rPr lang="fr-FR" sz="1100" b="0" i="0" u="none" strike="noStrike" baseline="0" dirty="0">
                          <a:solidFill>
                            <a:schemeClr val="tx1"/>
                          </a:solidFill>
                          <a:latin typeface="+mn-lt"/>
                        </a:rPr>
                        <a:t>Respecter ses horaires de travail et ses temps de pause.</a:t>
                      </a:r>
                    </a:p>
                    <a:p>
                      <a:pPr marL="180975" marR="0" indent="-180975" algn="just" rtl="0">
                        <a:buFont typeface="+mj-lt"/>
                        <a:buAutoNum type="arabicPeriod"/>
                      </a:pPr>
                      <a:r>
                        <a:rPr lang="fr-FR" sz="1100" b="0" i="0" u="none" strike="noStrike" baseline="0" dirty="0">
                          <a:solidFill>
                            <a:schemeClr val="tx1"/>
                          </a:solidFill>
                          <a:latin typeface="+mn-lt"/>
                        </a:rPr>
                        <a:t>Respecter les horaires décalés établis par la Direction s’il y a lieu.</a:t>
                      </a:r>
                    </a:p>
                    <a:p>
                      <a:pPr marL="180975" marR="0" indent="-180975" algn="just" rtl="0">
                        <a:buFont typeface="+mj-lt"/>
                        <a:buAutoNum type="arabicPeriod"/>
                      </a:pPr>
                      <a:r>
                        <a:rPr lang="fr-FR" sz="1100" b="0" i="0" u="none" strike="noStrike" baseline="0" dirty="0">
                          <a:solidFill>
                            <a:schemeClr val="tx1"/>
                          </a:solidFill>
                          <a:latin typeface="+mn-lt"/>
                        </a:rPr>
                        <a:t>Respecter les règles de distanciation sociale et les gestes barrières (ne pas serrer les mains, rester à distance des clients, des membres et de ses collègues, éternuer dans son coude, se laver les mains régulièrement, utiliser du gel hydroalcoolique et porter des gants jetables et un masque).</a:t>
                      </a:r>
                    </a:p>
                    <a:p>
                      <a:pPr marL="180975" marR="0" indent="-180975" algn="just" rtl="0">
                        <a:buFont typeface="+mj-lt"/>
                        <a:buAutoNum type="arabicPeriod"/>
                      </a:pPr>
                      <a:r>
                        <a:rPr lang="fr-FR" sz="1100" b="0" i="0" u="none" strike="noStrike" baseline="0" dirty="0">
                          <a:solidFill>
                            <a:schemeClr val="tx1"/>
                          </a:solidFill>
                          <a:latin typeface="+mn-lt"/>
                        </a:rPr>
                        <a:t>Avoir toujours avec soi un petit flacon de gel hydroalcoolique pour se désinfecter les mains en cas de contact par mégarde ou transmission d’objet.</a:t>
                      </a:r>
                    </a:p>
                    <a:p>
                      <a:pPr marL="0" marR="0" indent="0" algn="just" rtl="0">
                        <a:buFont typeface="+mj-lt"/>
                        <a:buNone/>
                      </a:pPr>
                      <a:r>
                        <a:rPr lang="fr-FR" sz="1400" b="1" i="0" u="none" strike="noStrike" baseline="0" dirty="0">
                          <a:solidFill>
                            <a:schemeClr val="accent1">
                              <a:lumMod val="50000"/>
                            </a:schemeClr>
                          </a:solidFill>
                          <a:latin typeface="+mn-lt"/>
                        </a:rPr>
                        <a:t>Lors de la prise de poste</a:t>
                      </a:r>
                    </a:p>
                    <a:p>
                      <a:pPr marL="228600" marR="0" indent="-228600" algn="just" rtl="0">
                        <a:buFont typeface="+mj-lt"/>
                        <a:buAutoNum type="arabicPeriod" startAt="5"/>
                      </a:pPr>
                      <a:r>
                        <a:rPr lang="fr-FR" sz="1100" b="0" i="0" u="none" strike="noStrike" baseline="0" dirty="0">
                          <a:solidFill>
                            <a:schemeClr val="tx1"/>
                          </a:solidFill>
                          <a:latin typeface="+mn-lt"/>
                        </a:rPr>
                        <a:t>Se laver les mains avec du savon ou avec du gel hydroalcoolique dès son arrivée. </a:t>
                      </a:r>
                    </a:p>
                    <a:p>
                      <a:pPr marL="228600" marR="0" indent="-228600" algn="just" rtl="0">
                        <a:buFont typeface="+mj-lt"/>
                        <a:buAutoNum type="arabicPeriod" startAt="5"/>
                      </a:pPr>
                      <a:r>
                        <a:rPr lang="fr-FR" sz="1100" b="0" i="0" u="none" strike="noStrike" baseline="0" dirty="0">
                          <a:solidFill>
                            <a:schemeClr val="tx1"/>
                          </a:solidFill>
                          <a:latin typeface="+mn-lt"/>
                        </a:rPr>
                        <a:t>Participer à la réorganisation de l’espace de travail notamment le practice pour les enseignants </a:t>
                      </a:r>
                    </a:p>
                    <a:p>
                      <a:pPr marL="228600" marR="0" indent="-228600" algn="just" rtl="0">
                        <a:buFont typeface="+mj-lt"/>
                        <a:buAutoNum type="arabicPeriod" startAt="5"/>
                      </a:pPr>
                      <a:r>
                        <a:rPr lang="fr-FR" sz="1100" b="0" i="0" u="none" strike="noStrike" baseline="0" dirty="0">
                          <a:solidFill>
                            <a:schemeClr val="tx1"/>
                          </a:solidFill>
                          <a:latin typeface="+mn-lt"/>
                        </a:rPr>
                        <a:t>Prévoir le marquage au sol, le sens de déambulation, la fermeture de certains accès.</a:t>
                      </a:r>
                    </a:p>
                    <a:p>
                      <a:pPr marL="228600" marR="0" indent="-228600" algn="just" rtl="0">
                        <a:buFont typeface="+mj-lt"/>
                        <a:buAutoNum type="arabicPeriod" startAt="5"/>
                      </a:pPr>
                      <a:r>
                        <a:rPr lang="fr-FR" sz="1100" b="0" i="0" u="none" strike="noStrike" baseline="0" dirty="0">
                          <a:solidFill>
                            <a:schemeClr val="tx1"/>
                          </a:solidFill>
                          <a:latin typeface="+mn-lt"/>
                        </a:rPr>
                        <a:t>Prévoir la suppression de tapis si nécessaire (1 sur 2 afin de garantir un espace suffisant entre 2 joueurs, soit 2 m) de distance.</a:t>
                      </a:r>
                    </a:p>
                    <a:p>
                      <a:pPr marL="228600" marR="0" indent="-228600" algn="just" rtl="0">
                        <a:buFont typeface="+mj-lt"/>
                        <a:buAutoNum type="arabicPeriod" startAt="5"/>
                      </a:pPr>
                      <a:r>
                        <a:rPr lang="fr-FR" sz="1100" b="0" i="0" u="none" strike="noStrike" baseline="0" dirty="0">
                          <a:solidFill>
                            <a:schemeClr val="tx1"/>
                          </a:solidFill>
                          <a:latin typeface="+mn-lt"/>
                        </a:rPr>
                        <a:t>Organiser la circulation autour du distributeur de balles pour éviter toute proximité.</a:t>
                      </a:r>
                    </a:p>
                    <a:p>
                      <a:pPr marL="228600" marR="0" indent="-228600" algn="just" rtl="0">
                        <a:buFont typeface="+mj-lt"/>
                        <a:buAutoNum type="arabicPeriod" startAt="5"/>
                      </a:pPr>
                      <a:r>
                        <a:rPr lang="fr-FR" sz="1100" b="0" i="0" u="none" strike="noStrike" baseline="0" dirty="0">
                          <a:solidFill>
                            <a:schemeClr val="tx1"/>
                          </a:solidFill>
                          <a:latin typeface="+mn-lt"/>
                        </a:rPr>
                        <a:t>Matérialiser au sol un sens de circulation pour accéder et quitter le tapis de practice.</a:t>
                      </a:r>
                    </a:p>
                    <a:p>
                      <a:pPr marL="228600" marR="0" indent="-228600" algn="just" rtl="0">
                        <a:buFont typeface="+mj-lt"/>
                        <a:buAutoNum type="arabicPeriod" startAt="5"/>
                      </a:pPr>
                      <a:r>
                        <a:rPr lang="fr-FR" sz="1100" b="0" i="0" u="none" strike="noStrike" baseline="0" dirty="0">
                          <a:solidFill>
                            <a:schemeClr val="tx1"/>
                          </a:solidFill>
                          <a:latin typeface="+mn-lt"/>
                        </a:rPr>
                        <a:t>Supprimer la mise à disposition de seau à usage collectif.</a:t>
                      </a:r>
                    </a:p>
                    <a:p>
                      <a:pPr marL="228600" marR="0" indent="-228600" algn="just" rtl="0">
                        <a:buFont typeface="+mj-lt"/>
                        <a:buAutoNum type="arabicPeriod" startAt="5"/>
                      </a:pPr>
                      <a:r>
                        <a:rPr lang="fr-FR" sz="1100" b="0" i="0" u="none" strike="noStrike" baseline="0" dirty="0">
                          <a:solidFill>
                            <a:schemeClr val="tx1"/>
                          </a:solidFill>
                          <a:latin typeface="+mn-lt"/>
                        </a:rPr>
                        <a:t>Encourager l’achat de son propre seau, comme geste barrière et ainsi disposer de son matériel comme pour un chariot. Dans le cas de location, un dispositif de nettoyage sera mis en place et assuré par le club ou le joueur selon les dispositions internes mises en place dans le club.</a:t>
                      </a:r>
                    </a:p>
                    <a:p>
                      <a:pPr marL="228600" marR="0" indent="-228600" algn="just" rtl="0">
                        <a:buFont typeface="+mj-lt"/>
                        <a:buAutoNum type="arabicPeriod" startAt="5"/>
                      </a:pPr>
                      <a:r>
                        <a:rPr lang="fr-FR" sz="1100" b="0" i="0" u="none" strike="noStrike" baseline="0" dirty="0">
                          <a:solidFill>
                            <a:schemeClr val="tx1"/>
                          </a:solidFill>
                          <a:latin typeface="+mn-lt"/>
                        </a:rPr>
                        <a:t>Les balles sont prises prioritairement avec des cartes individuelles prépayées. Il sera possible dans certains golfs d’acheter des jetons désinfectés à l’accueil.</a:t>
                      </a:r>
                    </a:p>
                    <a:p>
                      <a:pPr marL="228600" marR="0" indent="-228600" algn="just" rtl="0">
                        <a:buFont typeface="+mj-lt"/>
                        <a:buAutoNum type="arabicPeriod" startAt="5"/>
                      </a:pPr>
                      <a:r>
                        <a:rPr lang="fr-FR" sz="1100" b="0" i="0" u="none" strike="noStrike" baseline="0" dirty="0">
                          <a:solidFill>
                            <a:schemeClr val="tx1"/>
                          </a:solidFill>
                          <a:latin typeface="+mn-lt"/>
                        </a:rPr>
                        <a:t>Les joueurs doivent ramener leurs sceaux de balles dans un espace dédié pour être nettoyés et désinfectés. </a:t>
                      </a:r>
                    </a:p>
                    <a:p>
                      <a:pPr marL="228600" marR="0" indent="-228600" algn="just" rtl="0">
                        <a:buFont typeface="+mj-lt"/>
                        <a:buAutoNum type="arabicPeriod" startAt="5"/>
                      </a:pPr>
                      <a:r>
                        <a:rPr lang="fr-FR" sz="1100" b="0" i="0" u="none" strike="noStrike" baseline="0" dirty="0">
                          <a:solidFill>
                            <a:schemeClr val="tx1"/>
                          </a:solidFill>
                          <a:latin typeface="+mn-lt"/>
                        </a:rPr>
                        <a:t>Recommandation : pas de location de chariot. Chaque joueur utilise exclusivement son matériel personnel.</a:t>
                      </a:r>
                    </a:p>
                    <a:p>
                      <a:pPr marL="228600" marR="0" indent="-228600" algn="just" rtl="0">
                        <a:buFont typeface="+mj-lt"/>
                        <a:buAutoNum type="arabicPeriod" startAt="5"/>
                      </a:pPr>
                      <a:r>
                        <a:rPr lang="fr-FR" sz="1100" b="0" i="0" u="none" strike="noStrike" baseline="0" dirty="0">
                          <a:solidFill>
                            <a:schemeClr val="tx1"/>
                          </a:solidFill>
                          <a:latin typeface="+mn-lt"/>
                        </a:rPr>
                        <a:t>En cas de location de chariot, le club doit avoir prévu une procédure de désinfection systématique des chariots loués</a:t>
                      </a:r>
                    </a:p>
                    <a:p>
                      <a:pPr marL="228600" marR="0" indent="-228600" algn="just" rtl="0">
                        <a:buFont typeface="+mj-lt"/>
                        <a:buAutoNum type="arabicPeriod" startAt="5"/>
                      </a:pPr>
                      <a:r>
                        <a:rPr lang="fr-FR" sz="1100" b="0" i="0" u="none" strike="noStrike" baseline="0" dirty="0">
                          <a:solidFill>
                            <a:schemeClr val="tx1"/>
                          </a:solidFill>
                          <a:latin typeface="+mn-lt"/>
                        </a:rPr>
                        <a:t>Vérifier la bonne mise en place de la signalétique (parcours salariés, élèves et stagiaires et parcours clients ou membres). </a:t>
                      </a:r>
                    </a:p>
                    <a:p>
                      <a:pPr marL="0" marR="0" indent="0" algn="just" rtl="0">
                        <a:buFont typeface="+mj-lt"/>
                        <a:buNone/>
                      </a:pPr>
                      <a:r>
                        <a:rPr lang="fr-FR" sz="1400" b="1" i="0" u="none" strike="noStrike" baseline="0" dirty="0">
                          <a:solidFill>
                            <a:schemeClr val="accent1">
                              <a:lumMod val="50000"/>
                            </a:schemeClr>
                          </a:solidFill>
                          <a:latin typeface="+mn-lt"/>
                        </a:rPr>
                        <a:t>En cours de journée</a:t>
                      </a:r>
                    </a:p>
                    <a:p>
                      <a:pPr marL="228600" marR="0" indent="-228600" algn="just" rtl="0">
                        <a:buFont typeface="+mj-lt"/>
                        <a:buAutoNum type="arabicPeriod" startAt="18"/>
                      </a:pPr>
                      <a:r>
                        <a:rPr lang="fr-FR" sz="1100" b="0" i="0" u="none" strike="noStrike" baseline="0" dirty="0">
                          <a:solidFill>
                            <a:schemeClr val="tx1"/>
                          </a:solidFill>
                          <a:latin typeface="+mn-lt"/>
                        </a:rPr>
                        <a:t>Appliquer la procédure d’accueil des élèves de l’enseignement selon le type de cours (individuels ou qui peuvent être délivrés à différentes personnes dans une limite maximale de joueurs à définir et selon les règles nationales propres à la discipline golf et l’évolution du contexte sanitaire local ainsi que les règles internes de reprise de l’activité.</a:t>
                      </a:r>
                    </a:p>
                    <a:p>
                      <a:pPr marL="228600" marR="0" indent="-228600" algn="just" rtl="0">
                        <a:buFont typeface="+mj-lt"/>
                        <a:buAutoNum type="arabicPeriod" startAt="18"/>
                      </a:pPr>
                      <a:r>
                        <a:rPr lang="fr-FR" sz="1100" b="0" i="0" u="none" strike="noStrike" baseline="0" dirty="0">
                          <a:solidFill>
                            <a:schemeClr val="tx1"/>
                          </a:solidFill>
                          <a:latin typeface="+mn-lt"/>
                        </a:rPr>
                        <a:t>Port du masque obligatoire pour les enseignants en contact avec des clients, des élèves ou stagiaires en respectant les règles d’utilisation.</a:t>
                      </a:r>
                    </a:p>
                    <a:p>
                      <a:pPr marL="228600" marR="0" indent="-228600" algn="just" rtl="0">
                        <a:buFont typeface="+mj-lt"/>
                        <a:buAutoNum type="arabicPeriod" startAt="20"/>
                      </a:pPr>
                      <a:r>
                        <a:rPr lang="fr-FR" sz="1100" b="0" i="0" u="none" strike="noStrike" baseline="0" dirty="0">
                          <a:solidFill>
                            <a:schemeClr val="tx1"/>
                          </a:solidFill>
                          <a:latin typeface="+mn-lt"/>
                        </a:rPr>
                        <a:t>Dans le cas où l’enseignant n’a pas de box, définir un espace dédié pour l’accueil de ses élèves. </a:t>
                      </a:r>
                    </a:p>
                    <a:p>
                      <a:pPr marL="228600" marR="0" indent="-228600" algn="just" rtl="0">
                        <a:buFont typeface="+mj-lt"/>
                        <a:buAutoNum type="arabicPeriod" startAt="20"/>
                      </a:pPr>
                      <a:r>
                        <a:rPr lang="fr-FR" sz="1100" b="0" i="0" u="none" strike="noStrike" spc="-40" baseline="0" dirty="0">
                          <a:solidFill>
                            <a:schemeClr val="tx1"/>
                          </a:solidFill>
                          <a:latin typeface="+mn-lt"/>
                        </a:rPr>
                        <a:t>Rappeler aux élèves, stagiaires, parents et clients les nouvelles procédures et règles sanitaires applicables au sein du golf et plus particulièrement pendant les cours.</a:t>
                      </a: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12464"/>
                  </a:ext>
                </a:extLst>
              </a:tr>
            </a:tbl>
          </a:graphicData>
        </a:graphic>
      </p:graphicFrame>
    </p:spTree>
    <p:extLst>
      <p:ext uri="{BB962C8B-B14F-4D97-AF65-F5344CB8AC3E}">
        <p14:creationId xmlns:p14="http://schemas.microsoft.com/office/powerpoint/2010/main" val="223940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6">
            <a:extLst>
              <a:ext uri="{FF2B5EF4-FFF2-40B4-BE49-F238E27FC236}">
                <a16:creationId xmlns:a16="http://schemas.microsoft.com/office/drawing/2014/main" id="{687C2707-E65A-49E8-86FA-EDD6BC9AA470}"/>
              </a:ext>
            </a:extLst>
          </p:cNvPr>
          <p:cNvGraphicFramePr>
            <a:graphicFrameLocks noGrp="1"/>
          </p:cNvGraphicFramePr>
          <p:nvPr>
            <p:extLst>
              <p:ext uri="{D42A27DB-BD31-4B8C-83A1-F6EECF244321}">
                <p14:modId xmlns:p14="http://schemas.microsoft.com/office/powerpoint/2010/main" val="4094518576"/>
              </p:ext>
            </p:extLst>
          </p:nvPr>
        </p:nvGraphicFramePr>
        <p:xfrm>
          <a:off x="415379" y="192056"/>
          <a:ext cx="6052930" cy="4861560"/>
        </p:xfrm>
        <a:graphic>
          <a:graphicData uri="http://schemas.openxmlformats.org/drawingml/2006/table">
            <a:tbl>
              <a:tblPr firstRow="1" bandRow="1">
                <a:tableStyleId>{5C22544A-7EE6-4342-B048-85BDC9FD1C3A}</a:tableStyleId>
              </a:tblPr>
              <a:tblGrid>
                <a:gridCol w="1184777">
                  <a:extLst>
                    <a:ext uri="{9D8B030D-6E8A-4147-A177-3AD203B41FA5}">
                      <a16:colId xmlns:a16="http://schemas.microsoft.com/office/drawing/2014/main" val="686342177"/>
                    </a:ext>
                  </a:extLst>
                </a:gridCol>
                <a:gridCol w="4868153">
                  <a:extLst>
                    <a:ext uri="{9D8B030D-6E8A-4147-A177-3AD203B41FA5}">
                      <a16:colId xmlns:a16="http://schemas.microsoft.com/office/drawing/2014/main" val="3816890998"/>
                    </a:ext>
                  </a:extLst>
                </a:gridCol>
              </a:tblGrid>
              <a:tr h="1805940">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r>
                        <a:rPr lang="fr-FR" sz="1500" b="1" kern="1200" dirty="0">
                          <a:solidFill>
                            <a:srgbClr val="E40714"/>
                          </a:solidFill>
                          <a:effectLst/>
                          <a:latin typeface="+mn-lt"/>
                          <a:ea typeface="+mn-ea"/>
                          <a:cs typeface="+mn-cs"/>
                        </a:rPr>
                        <a:t>Réaliser</a:t>
                      </a:r>
                      <a:endParaRPr lang="fr-FR" sz="150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rtl="0">
                        <a:buFont typeface="+mj-lt"/>
                        <a:buNone/>
                      </a:pPr>
                      <a:endParaRPr lang="fr-FR" sz="1100" b="0" i="0" u="none" strike="noStrike" baseline="0" dirty="0">
                        <a:solidFill>
                          <a:schemeClr val="tx1"/>
                        </a:solidFill>
                        <a:latin typeface="+mn-lt"/>
                      </a:endParaRPr>
                    </a:p>
                    <a:p>
                      <a:pPr marL="228600" marR="0" indent="-228600" algn="just" rtl="0">
                        <a:buFont typeface="+mj-lt"/>
                        <a:buAutoNum type="arabicPeriod" startAt="22"/>
                      </a:pPr>
                      <a:r>
                        <a:rPr lang="fr-FR" sz="1100" b="0" i="0" u="none" strike="noStrike" baseline="0" dirty="0">
                          <a:solidFill>
                            <a:schemeClr val="tx1"/>
                          </a:solidFill>
                          <a:latin typeface="+mn-lt"/>
                        </a:rPr>
                        <a:t>Respecter les distances de sécurité : ne jamais être à moins de 2 mètres de son ou ses élèves, ne jamais le ou les toucher et s’assurer que pour chaque élève une distance de 2 mètres entre chaque élève est respectée.</a:t>
                      </a:r>
                    </a:p>
                    <a:p>
                      <a:pPr marL="228600" marR="0" indent="-228600" algn="just" rtl="0">
                        <a:buFont typeface="+mj-lt"/>
                        <a:buAutoNum type="arabicPeriod" startAt="22"/>
                      </a:pPr>
                      <a:r>
                        <a:rPr lang="fr-FR" sz="1100" b="0" i="0" u="none" strike="noStrike" baseline="0" dirty="0">
                          <a:solidFill>
                            <a:schemeClr val="tx1"/>
                          </a:solidFill>
                          <a:latin typeface="+mn-lt"/>
                        </a:rPr>
                        <a:t>Ne pas prêter son matériel (clubs, tee, etc.).</a:t>
                      </a:r>
                    </a:p>
                    <a:p>
                      <a:pPr marL="228600" marR="0" indent="-228600" algn="just" rtl="0">
                        <a:buFont typeface="+mj-lt"/>
                        <a:buAutoNum type="arabicPeriod" startAt="22"/>
                      </a:pPr>
                      <a:r>
                        <a:rPr lang="fr-FR" sz="1100" b="0" i="0" u="none" strike="noStrike" baseline="0" dirty="0">
                          <a:solidFill>
                            <a:schemeClr val="tx1"/>
                          </a:solidFill>
                          <a:latin typeface="+mn-lt"/>
                        </a:rPr>
                        <a:t>Ne pas toucher les élèves durant le cours.</a:t>
                      </a:r>
                    </a:p>
                    <a:p>
                      <a:pPr marL="228600" marR="0" indent="-228600" algn="just" rtl="0">
                        <a:buFont typeface="+mj-lt"/>
                        <a:buAutoNum type="arabicPeriod" startAt="22"/>
                      </a:pPr>
                      <a:r>
                        <a:rPr lang="fr-FR" sz="1100" b="0" i="0" u="none" strike="noStrike" baseline="0" dirty="0">
                          <a:solidFill>
                            <a:schemeClr val="tx1"/>
                          </a:solidFill>
                          <a:latin typeface="+mn-lt"/>
                        </a:rPr>
                        <a:t>Limiter le plus possible l’utilisation d’outils pédagogiques afin d’éviter tout contact. Si cela est nécessaire, prévoir systématiquement la désinfection du matériel utilisé.</a:t>
                      </a:r>
                    </a:p>
                    <a:p>
                      <a:pPr marL="228600" marR="0" indent="-228600" algn="just" rtl="0">
                        <a:buFont typeface="+mj-lt"/>
                        <a:buAutoNum type="arabicPeriod" startAt="22"/>
                      </a:pPr>
                      <a:r>
                        <a:rPr lang="fr-FR" sz="1100" b="0" i="0" u="none" strike="noStrike" baseline="0" dirty="0">
                          <a:solidFill>
                            <a:schemeClr val="tx1"/>
                          </a:solidFill>
                          <a:latin typeface="+mn-lt"/>
                        </a:rPr>
                        <a:t>En cas de contact par mégarde ou transmission d’objet, se désinfecter les mains avec le flacon individuel de gel hydroalcoolique fourni.</a:t>
                      </a:r>
                    </a:p>
                    <a:p>
                      <a:pPr marL="228600" marR="0" indent="-228600" algn="just" rtl="0">
                        <a:buFont typeface="+mj-lt"/>
                        <a:buAutoNum type="arabicPeriod" startAt="22"/>
                      </a:pPr>
                      <a:r>
                        <a:rPr lang="fr-FR" sz="1100" b="0" i="0" u="none" strike="noStrike" baseline="0" dirty="0">
                          <a:solidFill>
                            <a:schemeClr val="tx1"/>
                          </a:solidFill>
                          <a:latin typeface="+mn-lt"/>
                        </a:rPr>
                        <a:t>Interdiction de toute analyse de vidéo en salle. </a:t>
                      </a:r>
                    </a:p>
                    <a:p>
                      <a:pPr marL="228600" marR="0" indent="-228600" algn="just" rtl="0">
                        <a:buFont typeface="+mj-lt"/>
                        <a:buAutoNum type="arabicPeriod" startAt="22"/>
                      </a:pPr>
                      <a:r>
                        <a:rPr lang="fr-FR" sz="1100" b="0" i="0" u="none" strike="noStrike" baseline="0" dirty="0">
                          <a:solidFill>
                            <a:schemeClr val="tx1"/>
                          </a:solidFill>
                          <a:latin typeface="+mn-lt"/>
                        </a:rPr>
                        <a:t>Utiliser son propre seau de balle durant les cours de la journée et le désinfecter régulièrement dans la journée (l’enseignant est responsable de son propre seau de balles).</a:t>
                      </a:r>
                    </a:p>
                    <a:p>
                      <a:pPr marL="228600" marR="0" indent="-228600" algn="just" rtl="0">
                        <a:buFont typeface="+mj-lt"/>
                        <a:buAutoNum type="arabicPeriod" startAt="22"/>
                      </a:pPr>
                      <a:r>
                        <a:rPr lang="fr-FR" sz="1100" b="0" i="0" u="none" strike="noStrike" baseline="0" dirty="0">
                          <a:solidFill>
                            <a:schemeClr val="tx1"/>
                          </a:solidFill>
                          <a:latin typeface="+mn-lt"/>
                        </a:rPr>
                        <a:t>Prévoir un temps de pause entre les cours pour permettre de se laver les mains, et/ou des lingettes désinfectantes-gel hydroalcoolique.</a:t>
                      </a:r>
                    </a:p>
                    <a:p>
                      <a:pPr marL="228600" marR="0" indent="-228600" algn="just" rtl="0">
                        <a:buFont typeface="+mj-lt"/>
                        <a:buAutoNum type="arabicPeriod" startAt="22"/>
                      </a:pPr>
                      <a:r>
                        <a:rPr lang="fr-FR" sz="1100" b="0" i="0" u="none" strike="noStrike" baseline="0" dirty="0">
                          <a:solidFill>
                            <a:schemeClr val="tx1"/>
                          </a:solidFill>
                          <a:latin typeface="+mn-lt"/>
                        </a:rPr>
                        <a:t>Désinfecter, en fonction de la procédure définie, les matériels, les portes de poignées etc. </a:t>
                      </a:r>
                    </a:p>
                    <a:p>
                      <a:pPr marL="228600" marR="0" indent="-228600" algn="just" rtl="0">
                        <a:buFont typeface="+mj-lt"/>
                        <a:buAutoNum type="arabicPeriod" startAt="22"/>
                      </a:pPr>
                      <a:r>
                        <a:rPr lang="fr-FR" sz="1100" b="0" i="0" u="none" strike="noStrike" baseline="0" dirty="0">
                          <a:solidFill>
                            <a:schemeClr val="tx1"/>
                          </a:solidFill>
                          <a:latin typeface="+mn-lt"/>
                        </a:rPr>
                        <a:t>En cas d’ouverture d’une zone de petit jeu, limiter le nombre de joueurs à 2.</a:t>
                      </a:r>
                    </a:p>
                    <a:p>
                      <a:pPr marL="228600" marR="0" indent="-228600" algn="just" rtl="0">
                        <a:buFont typeface="+mj-lt"/>
                        <a:buAutoNum type="arabicPeriod" startAt="22"/>
                      </a:pPr>
                      <a:r>
                        <a:rPr lang="fr-FR" sz="1100" b="0" i="0" u="none" strike="noStrike" baseline="0" dirty="0">
                          <a:solidFill>
                            <a:schemeClr val="tx1"/>
                          </a:solidFill>
                          <a:latin typeface="+mn-lt"/>
                        </a:rPr>
                        <a:t>Prise de repas dans le bureau de l’enseignement avec respect des règles de distanciation, nettoyage et désinfection obligatoire après chaque passage.</a:t>
                      </a:r>
                    </a:p>
                    <a:p>
                      <a:pPr marR="0" algn="just" rtl="0"/>
                      <a:endParaRPr lang="fr-FR" sz="1100" b="0" i="0" u="none" strike="noStrike" baseline="0" dirty="0">
                        <a:solidFill>
                          <a:schemeClr val="tx1"/>
                        </a:solidFill>
                        <a:latin typeface="+mn-lt"/>
                      </a:endParaRPr>
                    </a:p>
                    <a:p>
                      <a:pPr marR="0" algn="just" rtl="0"/>
                      <a:r>
                        <a:rPr lang="fr-FR" sz="1100" b="1" i="0" u="none" strike="noStrike" spc="-40" baseline="0" dirty="0">
                          <a:solidFill>
                            <a:schemeClr val="tx1"/>
                          </a:solidFill>
                          <a:latin typeface="+mn-lt"/>
                        </a:rPr>
                        <a:t>Consignes spécifiques concernant les objets oubliés ou perdus dans l’enceinte du golf :</a:t>
                      </a:r>
                    </a:p>
                    <a:p>
                      <a:pPr marL="171450" marR="0" indent="-171450" algn="just" rtl="0">
                        <a:buFont typeface="Arial" panose="020B0604020202020204" pitchFamily="34" charset="0"/>
                        <a:buChar char="•"/>
                      </a:pPr>
                      <a:r>
                        <a:rPr lang="fr-FR" sz="1100" b="0" i="0" u="none" strike="noStrike" baseline="0" dirty="0">
                          <a:solidFill>
                            <a:schemeClr val="tx1"/>
                          </a:solidFill>
                          <a:latin typeface="+mn-lt"/>
                        </a:rPr>
                        <a:t>Ramasser l’objet si possible avec des gants jetables.</a:t>
                      </a:r>
                    </a:p>
                    <a:p>
                      <a:pPr marL="171450" marR="0" indent="-171450" algn="just" rtl="0">
                        <a:buFont typeface="Arial" panose="020B0604020202020204" pitchFamily="34" charset="0"/>
                        <a:buChar char="•"/>
                      </a:pPr>
                      <a:r>
                        <a:rPr lang="fr-FR" sz="1100" b="0" i="0" u="none" strike="noStrike" baseline="0" dirty="0">
                          <a:solidFill>
                            <a:schemeClr val="tx1"/>
                          </a:solidFill>
                          <a:latin typeface="+mn-lt"/>
                        </a:rPr>
                        <a:t>Désinfecter l’objet si cela est possible.</a:t>
                      </a:r>
                    </a:p>
                    <a:p>
                      <a:pPr marL="171450" marR="0" indent="-171450" algn="just" rtl="0">
                        <a:buFont typeface="Arial" panose="020B0604020202020204" pitchFamily="34" charset="0"/>
                        <a:buChar char="•"/>
                      </a:pPr>
                      <a:r>
                        <a:rPr lang="fr-FR" sz="1100" b="0" i="0" u="none" strike="noStrike" baseline="0" dirty="0">
                          <a:solidFill>
                            <a:schemeClr val="tx1"/>
                          </a:solidFill>
                          <a:latin typeface="+mn-lt"/>
                        </a:rPr>
                        <a:t>Le déposer dans une zone définie à cet effet par la Direction.</a:t>
                      </a:r>
                    </a:p>
                    <a:p>
                      <a:pPr marL="171450" marR="0" indent="-171450" algn="just" rtl="0">
                        <a:buFont typeface="Arial" panose="020B0604020202020204" pitchFamily="34" charset="0"/>
                        <a:buChar char="•"/>
                      </a:pPr>
                      <a:r>
                        <a:rPr lang="fr-FR" sz="1100" b="0" i="0" u="none" strike="noStrike" baseline="0" dirty="0">
                          <a:solidFill>
                            <a:schemeClr val="tx1"/>
                          </a:solidFill>
                          <a:latin typeface="+mn-lt"/>
                        </a:rPr>
                        <a:t>Jeter les gants et se laver les mains ou, en l’absence de gants, se laver les mains à l’eau savonneuse.</a:t>
                      </a: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3012464"/>
                  </a:ext>
                </a:extLst>
              </a:tr>
            </a:tbl>
          </a:graphicData>
        </a:graphic>
      </p:graphicFrame>
      <p:graphicFrame>
        <p:nvGraphicFramePr>
          <p:cNvPr id="7" name="Tableau 6">
            <a:extLst>
              <a:ext uri="{FF2B5EF4-FFF2-40B4-BE49-F238E27FC236}">
                <a16:creationId xmlns:a16="http://schemas.microsoft.com/office/drawing/2014/main" id="{8EE83D55-2643-4C9D-AE8F-3E78821B9FFD}"/>
              </a:ext>
            </a:extLst>
          </p:cNvPr>
          <p:cNvGraphicFramePr>
            <a:graphicFrameLocks noGrp="1"/>
          </p:cNvGraphicFramePr>
          <p:nvPr>
            <p:extLst>
              <p:ext uri="{D42A27DB-BD31-4B8C-83A1-F6EECF244321}">
                <p14:modId xmlns:p14="http://schemas.microsoft.com/office/powerpoint/2010/main" val="819532762"/>
              </p:ext>
            </p:extLst>
          </p:nvPr>
        </p:nvGraphicFramePr>
        <p:xfrm>
          <a:off x="397970" y="7354956"/>
          <a:ext cx="6062060" cy="1634591"/>
        </p:xfrm>
        <a:graphic>
          <a:graphicData uri="http://schemas.openxmlformats.org/drawingml/2006/table">
            <a:tbl>
              <a:tblPr firstRow="1" bandRow="1">
                <a:tableStyleId>{5C22544A-7EE6-4342-B048-85BDC9FD1C3A}</a:tableStyleId>
              </a:tblPr>
              <a:tblGrid>
                <a:gridCol w="1190198">
                  <a:extLst>
                    <a:ext uri="{9D8B030D-6E8A-4147-A177-3AD203B41FA5}">
                      <a16:colId xmlns:a16="http://schemas.microsoft.com/office/drawing/2014/main" val="686342177"/>
                    </a:ext>
                  </a:extLst>
                </a:gridCol>
                <a:gridCol w="4871862">
                  <a:extLst>
                    <a:ext uri="{9D8B030D-6E8A-4147-A177-3AD203B41FA5}">
                      <a16:colId xmlns:a16="http://schemas.microsoft.com/office/drawing/2014/main" val="3816890998"/>
                    </a:ext>
                  </a:extLst>
                </a:gridCol>
              </a:tblGrid>
              <a:tr h="1634591">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l"/>
                      <a:r>
                        <a:rPr lang="fr-FR" sz="1500" b="1" kern="1200" spc="-30" baseline="0" dirty="0">
                          <a:solidFill>
                            <a:srgbClr val="E40714"/>
                          </a:solidFill>
                          <a:effectLst/>
                          <a:latin typeface="+mn-lt"/>
                          <a:ea typeface="+mn-ea"/>
                          <a:cs typeface="+mn-cs"/>
                        </a:rPr>
                        <a:t>Point</a:t>
                      </a:r>
                    </a:p>
                    <a:p>
                      <a:pPr algn="l"/>
                      <a:r>
                        <a:rPr lang="fr-FR" sz="1500" b="1" kern="1200" spc="-30" baseline="0" dirty="0">
                          <a:solidFill>
                            <a:srgbClr val="E40714"/>
                          </a:solidFill>
                          <a:effectLst/>
                          <a:latin typeface="+mn-lt"/>
                          <a:ea typeface="+mn-ea"/>
                          <a:cs typeface="+mn-cs"/>
                        </a:rPr>
                        <a:t>d’attention</a:t>
                      </a:r>
                      <a:endParaRPr lang="fr-FR" sz="1500" spc="-30" baseline="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rtl="0">
                        <a:buFont typeface="+mj-lt"/>
                        <a:buAutoNum type="arabicPeriod" startAt="4"/>
                      </a:pPr>
                      <a:endParaRPr lang="fr-FR" sz="1100" b="0" i="0" u="none" strike="noStrike" baseline="0" dirty="0">
                        <a:solidFill>
                          <a:schemeClr val="tx1"/>
                        </a:solidFill>
                        <a:latin typeface="+mn-lt"/>
                      </a:endParaRPr>
                    </a:p>
                    <a:p>
                      <a:r>
                        <a:rPr lang="fr-FR" sz="1200" b="1" kern="1200" spc="-50" baseline="0" dirty="0">
                          <a:solidFill>
                            <a:srgbClr val="04335E"/>
                          </a:solidFill>
                          <a:effectLst/>
                          <a:latin typeface="+mn-lt"/>
                          <a:ea typeface="+mn-ea"/>
                          <a:cs typeface="+mn-cs"/>
                        </a:rPr>
                        <a:t>Les contraintes nouvelles qui s’imposent à tous ne doivent pas faire oublier</a:t>
                      </a:r>
                      <a:r>
                        <a:rPr lang="fr-FR" sz="1200" b="1" kern="1200" dirty="0">
                          <a:solidFill>
                            <a:srgbClr val="04335E"/>
                          </a:solidFill>
                          <a:effectLst/>
                          <a:latin typeface="+mn-lt"/>
                          <a:ea typeface="+mn-ea"/>
                          <a:cs typeface="+mn-cs"/>
                        </a:rPr>
                        <a:t> </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Le sens du service.</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La qualité de la prestation rendue.</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La connaissance des produits, des promotions, des actions commerciales liés à l’enseignement pour être en mesure de les présenter.</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La disponibilité et l’écoute.</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La convivialité.</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La rigueur dans l’application des procédures habituelles.</a:t>
                      </a: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12464"/>
                  </a:ext>
                </a:extLst>
              </a:tr>
            </a:tbl>
          </a:graphicData>
        </a:graphic>
      </p:graphicFrame>
      <p:graphicFrame>
        <p:nvGraphicFramePr>
          <p:cNvPr id="10" name="Tableau 9">
            <a:extLst>
              <a:ext uri="{FF2B5EF4-FFF2-40B4-BE49-F238E27FC236}">
                <a16:creationId xmlns:a16="http://schemas.microsoft.com/office/drawing/2014/main" id="{3F3690CB-8E3F-4BBA-82AA-DC3C93EF270F}"/>
              </a:ext>
            </a:extLst>
          </p:cNvPr>
          <p:cNvGraphicFramePr>
            <a:graphicFrameLocks noGrp="1"/>
          </p:cNvGraphicFramePr>
          <p:nvPr>
            <p:extLst>
              <p:ext uri="{D42A27DB-BD31-4B8C-83A1-F6EECF244321}">
                <p14:modId xmlns:p14="http://schemas.microsoft.com/office/powerpoint/2010/main" val="3741955908"/>
              </p:ext>
            </p:extLst>
          </p:nvPr>
        </p:nvGraphicFramePr>
        <p:xfrm>
          <a:off x="402535" y="5206005"/>
          <a:ext cx="6052930" cy="2011680"/>
        </p:xfrm>
        <a:graphic>
          <a:graphicData uri="http://schemas.openxmlformats.org/drawingml/2006/table">
            <a:tbl>
              <a:tblPr firstRow="1" bandRow="1">
                <a:tableStyleId>{5C22544A-7EE6-4342-B048-85BDC9FD1C3A}</a:tableStyleId>
              </a:tblPr>
              <a:tblGrid>
                <a:gridCol w="1181623">
                  <a:extLst>
                    <a:ext uri="{9D8B030D-6E8A-4147-A177-3AD203B41FA5}">
                      <a16:colId xmlns:a16="http://schemas.microsoft.com/office/drawing/2014/main" val="686342177"/>
                    </a:ext>
                  </a:extLst>
                </a:gridCol>
                <a:gridCol w="4871307">
                  <a:extLst>
                    <a:ext uri="{9D8B030D-6E8A-4147-A177-3AD203B41FA5}">
                      <a16:colId xmlns:a16="http://schemas.microsoft.com/office/drawing/2014/main" val="3816890998"/>
                    </a:ext>
                  </a:extLst>
                </a:gridCol>
              </a:tblGrid>
              <a:tr h="1342559">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ctr"/>
                      <a:endParaRPr lang="fr-FR" sz="1500" b="1" kern="1200" dirty="0">
                        <a:solidFill>
                          <a:srgbClr val="E40714"/>
                        </a:solidFill>
                        <a:effectLst/>
                        <a:latin typeface="+mn-lt"/>
                        <a:ea typeface="+mn-ea"/>
                        <a:cs typeface="+mn-cs"/>
                      </a:endParaRPr>
                    </a:p>
                    <a:p>
                      <a:pPr algn="ctr"/>
                      <a:r>
                        <a:rPr lang="fr-FR" sz="1500" b="1" kern="1200">
                          <a:solidFill>
                            <a:srgbClr val="E40714"/>
                          </a:solidFill>
                          <a:effectLst/>
                          <a:latin typeface="+mn-lt"/>
                          <a:ea typeface="+mn-ea"/>
                          <a:cs typeface="+mn-cs"/>
                        </a:rPr>
                        <a:t>Vérifier</a:t>
                      </a:r>
                      <a:endParaRPr lang="fr-FR" sz="150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fr-FR" sz="1100" b="0" kern="1200" dirty="0">
                        <a:solidFill>
                          <a:schemeClr val="tx1"/>
                        </a:solidFill>
                        <a:effectLst/>
                        <a:latin typeface="+mn-lt"/>
                        <a:ea typeface="+mn-ea"/>
                        <a:cs typeface="+mn-cs"/>
                      </a:endParaRPr>
                    </a:p>
                    <a:p>
                      <a:pPr algn="just"/>
                      <a:r>
                        <a:rPr lang="fr-FR" sz="1100" b="0" kern="1200" dirty="0">
                          <a:solidFill>
                            <a:schemeClr val="tx1"/>
                          </a:solidFill>
                          <a:effectLst/>
                          <a:latin typeface="+mn-lt"/>
                          <a:ea typeface="+mn-ea"/>
                          <a:cs typeface="+mn-cs"/>
                        </a:rPr>
                        <a:t>S’assurer que des masques, gants et des produits désinfectants sont bien disponibles en quantité suffisante à son poste de travail ; alerter la personne en charge de la gestion de ces stocks selon la procédure édictée par la Direction.</a:t>
                      </a:r>
                    </a:p>
                    <a:p>
                      <a:pPr algn="just"/>
                      <a:endParaRPr lang="fr-FR" sz="1100" b="0" kern="1200" dirty="0">
                        <a:solidFill>
                          <a:schemeClr val="tx1"/>
                        </a:solidFill>
                        <a:effectLst/>
                        <a:latin typeface="+mn-lt"/>
                        <a:ea typeface="+mn-ea"/>
                        <a:cs typeface="+mn-cs"/>
                      </a:endParaRPr>
                    </a:p>
                    <a:p>
                      <a:pPr algn="just"/>
                      <a:r>
                        <a:rPr lang="fr-FR" sz="1100" b="0" kern="1200" dirty="0">
                          <a:solidFill>
                            <a:schemeClr val="tx1"/>
                          </a:solidFill>
                          <a:effectLst/>
                          <a:latin typeface="+mn-lt"/>
                          <a:ea typeface="+mn-ea"/>
                          <a:cs typeface="+mn-cs"/>
                        </a:rPr>
                        <a:t>Faire un point en fin de journée avec son manageur sur les missions réalisées et les difficultés rencontrées.</a:t>
                      </a:r>
                    </a:p>
                    <a:p>
                      <a:pPr algn="just"/>
                      <a:endParaRPr lang="fr-FR" sz="1100" b="0" kern="1200" dirty="0">
                        <a:solidFill>
                          <a:schemeClr val="tx1"/>
                        </a:solidFill>
                        <a:effectLst/>
                        <a:latin typeface="+mn-lt"/>
                        <a:ea typeface="+mn-ea"/>
                        <a:cs typeface="+mn-cs"/>
                      </a:endParaRPr>
                    </a:p>
                    <a:p>
                      <a:pPr algn="just"/>
                      <a:r>
                        <a:rPr lang="fr-FR" sz="1100" b="0" kern="1200" dirty="0">
                          <a:solidFill>
                            <a:schemeClr val="tx1"/>
                          </a:solidFill>
                          <a:effectLst/>
                          <a:latin typeface="+mn-lt"/>
                          <a:ea typeface="+mn-ea"/>
                          <a:cs typeface="+mn-cs"/>
                        </a:rPr>
                        <a:t>Communiquer avec son manageur et ses collègues : </a:t>
                      </a:r>
                      <a:r>
                        <a:rPr lang="fr-FR" sz="1100" b="0" kern="1200" dirty="0" err="1">
                          <a:solidFill>
                            <a:schemeClr val="tx1"/>
                          </a:solidFill>
                          <a:effectLst/>
                          <a:latin typeface="+mn-lt"/>
                          <a:ea typeface="+mn-ea"/>
                          <a:cs typeface="+mn-cs"/>
                        </a:rPr>
                        <a:t>reporting</a:t>
                      </a:r>
                      <a:r>
                        <a:rPr lang="fr-FR" sz="1100" b="0" kern="1200" dirty="0">
                          <a:solidFill>
                            <a:schemeClr val="tx1"/>
                          </a:solidFill>
                          <a:effectLst/>
                          <a:latin typeface="+mn-lt"/>
                          <a:ea typeface="+mn-ea"/>
                          <a:cs typeface="+mn-cs"/>
                        </a:rPr>
                        <a:t> quotidien avec identification des points d’amélioration et des bonnes pratiques ; retour et partage d’expérience.</a:t>
                      </a:r>
                    </a:p>
                    <a:p>
                      <a:pPr algn="just"/>
                      <a:endParaRPr lang="fr-FR" sz="1100" b="0" kern="1200" dirty="0">
                        <a:solidFill>
                          <a:schemeClr val="tx1"/>
                        </a:solidFill>
                        <a:effectLst/>
                        <a:latin typeface="+mn-lt"/>
                        <a:ea typeface="+mn-ea"/>
                        <a:cs typeface="+mn-cs"/>
                      </a:endParaRP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12464"/>
                  </a:ext>
                </a:extLst>
              </a:tr>
            </a:tbl>
          </a:graphicData>
        </a:graphic>
      </p:graphicFrame>
    </p:spTree>
    <p:extLst>
      <p:ext uri="{BB962C8B-B14F-4D97-AF65-F5344CB8AC3E}">
        <p14:creationId xmlns:p14="http://schemas.microsoft.com/office/powerpoint/2010/main" val="353755707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B6420754CE5C43B492770E8AC1879D" ma:contentTypeVersion="11" ma:contentTypeDescription="Crée un document." ma:contentTypeScope="" ma:versionID="56fff8859b72a5874a98c4d0031a6ed3">
  <xsd:schema xmlns:xsd="http://www.w3.org/2001/XMLSchema" xmlns:xs="http://www.w3.org/2001/XMLSchema" xmlns:p="http://schemas.microsoft.com/office/2006/metadata/properties" xmlns:ns3="86f94b7b-98c9-4b5a-886d-99af77b48d59" xmlns:ns4="83473968-775a-473e-9a7a-3a2a7f361cda" targetNamespace="http://schemas.microsoft.com/office/2006/metadata/properties" ma:root="true" ma:fieldsID="f5a0e3d4d285f4629fe8943eebc0683d" ns3:_="" ns4:_="">
    <xsd:import namespace="86f94b7b-98c9-4b5a-886d-99af77b48d59"/>
    <xsd:import namespace="83473968-775a-473e-9a7a-3a2a7f361c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94b7b-98c9-4b5a-886d-99af77b48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473968-775a-473e-9a7a-3a2a7f361cda"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527C5E-3546-4D4C-BAB7-0CF6093D6F5E}">
  <ds:schemaRefs>
    <ds:schemaRef ds:uri="http://schemas.microsoft.com/sharepoint/v3/contenttype/forms"/>
  </ds:schemaRefs>
</ds:datastoreItem>
</file>

<file path=customXml/itemProps2.xml><?xml version="1.0" encoding="utf-8"?>
<ds:datastoreItem xmlns:ds="http://schemas.openxmlformats.org/officeDocument/2006/customXml" ds:itemID="{5F471055-377F-4C8E-89AB-907600278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94b7b-98c9-4b5a-886d-99af77b48d59"/>
    <ds:schemaRef ds:uri="83473968-775a-473e-9a7a-3a2a7f361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C1261-11D2-415D-BE9F-341D51321010}">
  <ds:schemaRefs>
    <ds:schemaRef ds:uri="http://schemas.microsoft.com/office/2006/metadata/properties"/>
    <ds:schemaRef ds:uri="83473968-775a-473e-9a7a-3a2a7f361cda"/>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86f94b7b-98c9-4b5a-886d-99af77b48d59"/>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73</TotalTime>
  <Words>635</Words>
  <Application>Microsoft Office PowerPoint</Application>
  <PresentationFormat>Format A4 (210 x 297 mm)</PresentationFormat>
  <Paragraphs>152</Paragraphs>
  <Slides>4</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GARBARSKI</dc:creator>
  <cp:lastModifiedBy>Florence GARBARSKI</cp:lastModifiedBy>
  <cp:revision>1</cp:revision>
  <dcterms:created xsi:type="dcterms:W3CDTF">2020-05-05T17:32:40Z</dcterms:created>
  <dcterms:modified xsi:type="dcterms:W3CDTF">2020-05-06T09:44:38Z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0x010100BCB6420754CE5C43B492770E8AC1879D</vt:lpwstr>
  </property>
</Properties>
</file>